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4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4" r:id="rId2"/>
    <p:sldId id="330" r:id="rId3"/>
    <p:sldId id="321" r:id="rId4"/>
    <p:sldId id="317" r:id="rId5"/>
    <p:sldId id="327" r:id="rId6"/>
    <p:sldId id="326" r:id="rId7"/>
    <p:sldId id="333" r:id="rId8"/>
    <p:sldId id="332" r:id="rId9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1536" userDrawn="1">
          <p15:clr>
            <a:srgbClr val="A4A3A4"/>
          </p15:clr>
        </p15:guide>
        <p15:guide id="3" orient="horz" pos="2640" userDrawn="1">
          <p15:clr>
            <a:srgbClr val="A4A3A4"/>
          </p15:clr>
        </p15:guide>
        <p15:guide id="4" pos="2880" userDrawn="1">
          <p15:clr>
            <a:srgbClr val="A4A3A4"/>
          </p15:clr>
        </p15:guide>
        <p15:guide id="5" pos="360" userDrawn="1">
          <p15:clr>
            <a:srgbClr val="A4A3A4"/>
          </p15:clr>
        </p15:guide>
        <p15:guide id="6" pos="4032" userDrawn="1">
          <p15:clr>
            <a:srgbClr val="A4A3A4"/>
          </p15:clr>
        </p15:guide>
        <p15:guide id="7" pos="5184" userDrawn="1">
          <p15:clr>
            <a:srgbClr val="A4A3A4"/>
          </p15:clr>
        </p15:guide>
        <p15:guide id="8" pos="4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 userDrawn="1">
          <p15:clr>
            <a:srgbClr val="A4A3A4"/>
          </p15:clr>
        </p15:guide>
        <p15:guide id="2" pos="22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1F28"/>
    <a:srgbClr val="00266B"/>
    <a:srgbClr val="00182E"/>
    <a:srgbClr val="FFD400"/>
    <a:srgbClr val="0046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63"/>
    <p:restoredTop sz="94661"/>
  </p:normalViewPr>
  <p:slideViewPr>
    <p:cSldViewPr>
      <p:cViewPr varScale="1">
        <p:scale>
          <a:sx n="106" d="100"/>
          <a:sy n="106" d="100"/>
        </p:scale>
        <p:origin x="912" y="108"/>
      </p:cViewPr>
      <p:guideLst>
        <p:guide orient="horz" pos="2160"/>
        <p:guide orient="horz" pos="1536"/>
        <p:guide orient="horz" pos="2640"/>
        <p:guide pos="2880"/>
        <p:guide pos="360"/>
        <p:guide pos="4032"/>
        <p:guide pos="5184"/>
        <p:guide pos="43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04" y="-90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aseline="0" dirty="0" smtClean="0">
                <a:solidFill>
                  <a:schemeClr val="tx1"/>
                </a:solidFill>
              </a:rPr>
              <a:t>SAFETY – FRA</a:t>
            </a:r>
            <a:endParaRPr lang="en-US" sz="160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8486095488063989"/>
          <c:y val="3.15789473684210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Personal Injury Frequency Index</c:v>
                </c:pt>
              </c:strCache>
            </c:strRef>
          </c:tx>
          <c:spPr>
            <a:solidFill>
              <a:srgbClr val="00266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Q1 18'</c:v>
                </c:pt>
                <c:pt idx="1">
                  <c:v>Q2 18'</c:v>
                </c:pt>
                <c:pt idx="2">
                  <c:v>Q3 18'</c:v>
                </c:pt>
                <c:pt idx="3">
                  <c:v>Q4 18'</c:v>
                </c:pt>
                <c:pt idx="4">
                  <c:v>Q1 19'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1.1599999999999999</c:v>
                </c:pt>
                <c:pt idx="1">
                  <c:v>1.02</c:v>
                </c:pt>
                <c:pt idx="2">
                  <c:v>0.89</c:v>
                </c:pt>
                <c:pt idx="3">
                  <c:v>0.94</c:v>
                </c:pt>
                <c:pt idx="4">
                  <c:v>0.79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CF8-4F23-8255-909E9F9C34D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Train Accident Rate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Q1 18'</c:v>
                </c:pt>
                <c:pt idx="1">
                  <c:v>Q2 18'</c:v>
                </c:pt>
                <c:pt idx="2">
                  <c:v>Q3 18'</c:v>
                </c:pt>
                <c:pt idx="3">
                  <c:v>Q4 18'</c:v>
                </c:pt>
                <c:pt idx="4">
                  <c:v>Q1 19'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3.97</c:v>
                </c:pt>
                <c:pt idx="1">
                  <c:v>4.24</c:v>
                </c:pt>
                <c:pt idx="2">
                  <c:v>3.17</c:v>
                </c:pt>
                <c:pt idx="3">
                  <c:v>2.87</c:v>
                </c:pt>
                <c:pt idx="4">
                  <c:v>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CF8-4F23-8255-909E9F9C34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15604224"/>
        <c:axId val="1548590720"/>
      </c:barChart>
      <c:catAx>
        <c:axId val="151560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8590720"/>
        <c:crosses val="autoZero"/>
        <c:auto val="1"/>
        <c:lblAlgn val="ctr"/>
        <c:lblOffset val="100"/>
        <c:noMultiLvlLbl val="0"/>
      </c:catAx>
      <c:valAx>
        <c:axId val="15485907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15604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00266B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aseline="0" dirty="0" smtClean="0">
                <a:solidFill>
                  <a:schemeClr val="tx1"/>
                </a:solidFill>
              </a:rPr>
              <a:t>Dwell Hours</a:t>
            </a:r>
            <a:endParaRPr lang="en-US" sz="1600" baseline="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Hours</c:v>
                </c:pt>
              </c:strCache>
            </c:strRef>
          </c:tx>
          <c:spPr>
            <a:solidFill>
              <a:srgbClr val="00266B"/>
            </a:solidFill>
            <a:ln>
              <a:solidFill>
                <a:srgbClr val="00266B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Q1 18'</c:v>
                </c:pt>
                <c:pt idx="1">
                  <c:v>Q2 18'</c:v>
                </c:pt>
                <c:pt idx="2">
                  <c:v>Q3 18'</c:v>
                </c:pt>
                <c:pt idx="3">
                  <c:v>Q4 18'</c:v>
                </c:pt>
                <c:pt idx="4">
                  <c:v>Q1 19'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10.4</c:v>
                </c:pt>
                <c:pt idx="1">
                  <c:v>9.6999999999999993</c:v>
                </c:pt>
                <c:pt idx="2">
                  <c:v>9</c:v>
                </c:pt>
                <c:pt idx="3">
                  <c:v>9.3000000000000007</c:v>
                </c:pt>
                <c:pt idx="4">
                  <c:v>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407-4AE9-B5FC-12B58CC393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012061232"/>
        <c:axId val="1578963936"/>
      </c:barChart>
      <c:catAx>
        <c:axId val="101206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8963936"/>
        <c:crosses val="autoZero"/>
        <c:auto val="1"/>
        <c:lblAlgn val="ctr"/>
        <c:lblOffset val="100"/>
        <c:noMultiLvlLbl val="0"/>
      </c:catAx>
      <c:valAx>
        <c:axId val="1578963936"/>
        <c:scaling>
          <c:orientation val="minMax"/>
          <c:min val="1"/>
        </c:scaling>
        <c:delete val="1"/>
        <c:axPos val="l"/>
        <c:numFmt formatCode="General" sourceLinked="1"/>
        <c:majorTickMark val="out"/>
        <c:minorTickMark val="none"/>
        <c:tickLblPos val="nextTo"/>
        <c:crossAx val="1012061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00266B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aseline="0" dirty="0" smtClean="0">
                <a:solidFill>
                  <a:schemeClr val="tx1"/>
                </a:solidFill>
              </a:rPr>
              <a:t>Miles Per Hour</a:t>
            </a:r>
            <a:endParaRPr lang="en-US" sz="1600" baseline="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Velocity</c:v>
                </c:pt>
              </c:strCache>
            </c:strRef>
          </c:tx>
          <c:spPr>
            <a:solidFill>
              <a:srgbClr val="00266B"/>
            </a:solidFill>
            <a:ln>
              <a:solidFill>
                <a:srgbClr val="00266B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Q1 18'</c:v>
                </c:pt>
                <c:pt idx="1">
                  <c:v>Q2 18'</c:v>
                </c:pt>
                <c:pt idx="2">
                  <c:v>Q3 18'</c:v>
                </c:pt>
                <c:pt idx="3">
                  <c:v>Q4 18'</c:v>
                </c:pt>
                <c:pt idx="4">
                  <c:v>Q1 19'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17.5</c:v>
                </c:pt>
                <c:pt idx="1">
                  <c:v>17.5</c:v>
                </c:pt>
                <c:pt idx="2">
                  <c:v>17.899999999999999</c:v>
                </c:pt>
                <c:pt idx="3">
                  <c:v>19</c:v>
                </c:pt>
                <c:pt idx="4">
                  <c:v>20.399999999999999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D7-4DF4-AD34-4777B57A04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578954688"/>
        <c:axId val="1578955232"/>
      </c:barChart>
      <c:catAx>
        <c:axId val="1578954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8955232"/>
        <c:crosses val="autoZero"/>
        <c:auto val="1"/>
        <c:lblAlgn val="ctr"/>
        <c:lblOffset val="100"/>
        <c:noMultiLvlLbl val="0"/>
      </c:catAx>
      <c:valAx>
        <c:axId val="1578955232"/>
        <c:scaling>
          <c:orientation val="minMax"/>
          <c:max val="22"/>
          <c:min val="15"/>
        </c:scaling>
        <c:delete val="1"/>
        <c:axPos val="l"/>
        <c:numFmt formatCode="General" sourceLinked="1"/>
        <c:majorTickMark val="out"/>
        <c:minorTickMark val="none"/>
        <c:tickLblPos val="nextTo"/>
        <c:crossAx val="1578954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00266B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rgbClr val="161F28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161F28"/>
                </a:solidFill>
              </a:rPr>
              <a:t>CSX Coal Portfolio (2018)</a:t>
            </a:r>
            <a:endParaRPr lang="en-US" sz="1600" dirty="0">
              <a:solidFill>
                <a:srgbClr val="161F28"/>
              </a:solidFill>
            </a:endParaRPr>
          </a:p>
        </c:rich>
      </c:tx>
      <c:layout>
        <c:manualLayout>
          <c:xMode val="edge"/>
          <c:yMode val="edge"/>
          <c:x val="0.22088955792290668"/>
          <c:y val="3.46201236510873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rgbClr val="161F28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757447224269508"/>
          <c:y val="0.17615872917794925"/>
          <c:w val="0.3797475855594471"/>
          <c:h val="0.8123012296050214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6350">
              <a:solidFill>
                <a:srgbClr val="161F28"/>
              </a:solidFill>
            </a:ln>
          </c:spPr>
          <c:dPt>
            <c:idx val="0"/>
            <c:bubble3D val="0"/>
            <c:spPr>
              <a:solidFill>
                <a:srgbClr val="161F28"/>
              </a:solidFill>
              <a:ln w="6350">
                <a:solidFill>
                  <a:srgbClr val="161F28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B18-4227-8F13-A164FA91488E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6350">
                <a:solidFill>
                  <a:srgbClr val="161F28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B18-4227-8F13-A164FA91488E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6350">
                <a:solidFill>
                  <a:srgbClr val="161F28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B18-4227-8F13-A164FA91488E}"/>
              </c:ext>
            </c:extLst>
          </c:dPt>
          <c:dPt>
            <c:idx val="3"/>
            <c:bubble3D val="0"/>
            <c:spPr>
              <a:solidFill>
                <a:schemeClr val="accent1">
                  <a:lumMod val="75000"/>
                </a:schemeClr>
              </a:solidFill>
              <a:ln w="6350">
                <a:solidFill>
                  <a:srgbClr val="161F28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B18-4227-8F13-A164FA9148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Export Met</c:v>
                </c:pt>
                <c:pt idx="1">
                  <c:v>Export Thermal</c:v>
                </c:pt>
                <c:pt idx="2">
                  <c:v>Domestic Utility</c:v>
                </c:pt>
                <c:pt idx="3">
                  <c:v>Steel &amp; Industrial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0.27654655612244894</c:v>
                </c:pt>
                <c:pt idx="1">
                  <c:v>0.15246332908163265</c:v>
                </c:pt>
                <c:pt idx="2">
                  <c:v>0.39162149234693872</c:v>
                </c:pt>
                <c:pt idx="3">
                  <c:v>0.17936862244897958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B18-4227-8F13-A164FA9148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574629417624403"/>
          <c:y val="0.32851086587152589"/>
          <c:w val="0.3880689360744074"/>
          <c:h val="0.526476303532351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161F28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261B0E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161F28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/>
              <a:t>CSX Coal Volumes (M tons</a:t>
            </a:r>
            <a:r>
              <a:rPr lang="en-US" sz="1400" baseline="0" dirty="0" smtClean="0"/>
              <a:t>)</a:t>
            </a:r>
            <a:endParaRPr lang="en-US" sz="1400" dirty="0"/>
          </a:p>
        </c:rich>
      </c:tx>
      <c:layout>
        <c:manualLayout>
          <c:xMode val="edge"/>
          <c:yMode val="edge"/>
          <c:x val="0.20354227780350986"/>
          <c:y val="3.14999810673134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161F28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8086682271672609E-2"/>
          <c:y val="0.21153512904296384"/>
          <c:w val="0.82295836433703884"/>
          <c:h val="0.4880187277680144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gradFill>
              <a:gsLst>
                <a:gs pos="50000">
                  <a:srgbClr val="00467F"/>
                </a:gs>
                <a:gs pos="0">
                  <a:schemeClr val="tx1"/>
                </a:gs>
                <a:gs pos="100000">
                  <a:schemeClr val="tx1"/>
                </a:gs>
              </a:gsLst>
              <a:lin ang="0" scaled="0"/>
            </a:gradFill>
            <a:ln w="635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6.5359477124183303E-3"/>
                  <c:y val="-0.203671159281805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A3AF-4EFE-B8F5-D8317757546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5359477124183009E-3"/>
                  <c:y val="-0.220643755888622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A3AF-4EFE-B8F5-D8317757546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2679738562091504E-3"/>
                  <c:y val="-0.23761635249543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A3AF-4EFE-B8F5-D8317757546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0D0D0D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Sheet1!$B$2:$B$4</c:f>
              <c:numCache>
                <c:formatCode>_(* #,##0_);_(* \(#,##0\);_(* "-"??_);_(@_)</c:formatCode>
                <c:ptCount val="3"/>
                <c:pt idx="0">
                  <c:v>95</c:v>
                </c:pt>
                <c:pt idx="1">
                  <c:v>97</c:v>
                </c:pt>
                <c:pt idx="2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AF-4EFE-B8F5-D831775754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overlap val="100"/>
        <c:axId val="1578943808"/>
        <c:axId val="1578966112"/>
      </c:barChart>
      <c:catAx>
        <c:axId val="157894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rgbClr val="161F28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rgbClr val="161F2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8966112"/>
        <c:crosses val="autoZero"/>
        <c:auto val="1"/>
        <c:lblAlgn val="ctr"/>
        <c:lblOffset val="100"/>
        <c:noMultiLvlLbl val="0"/>
      </c:catAx>
      <c:valAx>
        <c:axId val="1578966112"/>
        <c:scaling>
          <c:orientation val="minMax"/>
          <c:max val="105"/>
          <c:min val="85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crossAx val="1578943808"/>
        <c:crosses val="autoZero"/>
        <c:crossBetween val="between"/>
        <c:majorUnit val="10"/>
      </c:valAx>
      <c:spPr>
        <a:noFill/>
        <a:ln w="9525">
          <a:noFill/>
        </a:ln>
        <a:effectLst/>
      </c:spPr>
    </c:plotArea>
    <c:plotVisOnly val="1"/>
    <c:dispBlanksAs val="gap"/>
    <c:showDLblsOverMax val="0"/>
  </c:chart>
  <c:spPr>
    <a:noFill/>
    <a:ln w="6350">
      <a:solidFill>
        <a:srgbClr val="161F28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161F28"/>
                </a:solidFill>
                <a:latin typeface="+mn-lt"/>
                <a:ea typeface="+mn-ea"/>
                <a:cs typeface="+mn-cs"/>
              </a:defRPr>
            </a:pPr>
            <a:r>
              <a:rPr lang="en-US" sz="1400" baseline="0" dirty="0" smtClean="0">
                <a:solidFill>
                  <a:srgbClr val="161F28"/>
                </a:solidFill>
              </a:rPr>
              <a:t>Coal </a:t>
            </a:r>
            <a:r>
              <a:rPr lang="en-US" sz="1400" dirty="0" smtClean="0">
                <a:solidFill>
                  <a:srgbClr val="161F28"/>
                </a:solidFill>
              </a:rPr>
              <a:t>Train Velocity</a:t>
            </a:r>
            <a:endParaRPr lang="en-US" sz="1400" dirty="0">
              <a:solidFill>
                <a:srgbClr val="161F28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161F28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161F28"/>
                </a:gs>
                <a:gs pos="50000">
                  <a:schemeClr val="accent2">
                    <a:lumMod val="50000"/>
                  </a:schemeClr>
                </a:gs>
                <a:gs pos="100000">
                  <a:srgbClr val="161F28"/>
                </a:gs>
              </a:gsLst>
              <a:lin ang="0" scaled="0"/>
            </a:gradFill>
            <a:ln>
              <a:solidFill>
                <a:srgbClr val="161F28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161F28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Q1 2018</c:v>
                </c:pt>
                <c:pt idx="1">
                  <c:v>Q1 2019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15.4</c:v>
                </c:pt>
                <c:pt idx="1">
                  <c:v>18.2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1E-4E63-8926-7501C9F55B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78951424"/>
        <c:axId val="1578960128"/>
      </c:barChart>
      <c:catAx>
        <c:axId val="157895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161F2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8960128"/>
        <c:crosses val="autoZero"/>
        <c:auto val="1"/>
        <c:lblAlgn val="ctr"/>
        <c:lblOffset val="100"/>
        <c:noMultiLvlLbl val="0"/>
      </c:catAx>
      <c:valAx>
        <c:axId val="1578960128"/>
        <c:scaling>
          <c:orientation val="minMax"/>
          <c:max val="20"/>
          <c:min val="10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578951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>
      <a:solidFill>
        <a:srgbClr val="161F28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161F28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>
                <a:solidFill>
                  <a:srgbClr val="161F28"/>
                </a:solidFill>
              </a:rPr>
              <a:t>Coal</a:t>
            </a:r>
            <a:r>
              <a:rPr lang="en-US" sz="1400" baseline="0" dirty="0" smtClean="0">
                <a:solidFill>
                  <a:srgbClr val="161F28"/>
                </a:solidFill>
              </a:rPr>
              <a:t> </a:t>
            </a:r>
            <a:r>
              <a:rPr lang="en-US" sz="1400" dirty="0" smtClean="0">
                <a:solidFill>
                  <a:srgbClr val="161F28"/>
                </a:solidFill>
              </a:rPr>
              <a:t>Car Cycle Time</a:t>
            </a:r>
            <a:r>
              <a:rPr lang="en-US" sz="1400" baseline="0" dirty="0" smtClean="0">
                <a:solidFill>
                  <a:srgbClr val="161F28"/>
                </a:solidFill>
              </a:rPr>
              <a:t> (Private)</a:t>
            </a:r>
            <a:endParaRPr lang="en-US" sz="1400" dirty="0">
              <a:solidFill>
                <a:srgbClr val="161F28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161F28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161F28"/>
                </a:gs>
                <a:gs pos="50000">
                  <a:schemeClr val="accent2">
                    <a:lumMod val="50000"/>
                  </a:schemeClr>
                </a:gs>
                <a:gs pos="100000">
                  <a:srgbClr val="161F28"/>
                </a:gs>
              </a:gsLst>
              <a:lin ang="0" scaled="0"/>
            </a:gradFill>
            <a:ln>
              <a:solidFill>
                <a:srgbClr val="161F28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161F28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Q1 2018</c:v>
                </c:pt>
                <c:pt idx="1">
                  <c:v>Q1 2019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7.6</c:v>
                </c:pt>
                <c:pt idx="1">
                  <c:v>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2CA-4317-AD2C-E3C878735B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78961216"/>
        <c:axId val="1578958496"/>
      </c:barChart>
      <c:catAx>
        <c:axId val="157896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161F2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8958496"/>
        <c:crosses val="autoZero"/>
        <c:auto val="1"/>
        <c:lblAlgn val="ctr"/>
        <c:lblOffset val="100"/>
        <c:noMultiLvlLbl val="0"/>
      </c:catAx>
      <c:valAx>
        <c:axId val="1578958496"/>
        <c:scaling>
          <c:orientation val="minMax"/>
          <c:max val="9"/>
          <c:min val="4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578961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>
      <a:solidFill>
        <a:srgbClr val="161F28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161F28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>
                <a:solidFill>
                  <a:srgbClr val="161F28"/>
                </a:solidFill>
              </a:rPr>
              <a:t>Locomotive Miles per Day</a:t>
            </a:r>
            <a:endParaRPr lang="en-US" sz="1400" dirty="0">
              <a:solidFill>
                <a:srgbClr val="161F28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161F28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161F28"/>
                </a:gs>
                <a:gs pos="50000">
                  <a:schemeClr val="accent2">
                    <a:lumMod val="50000"/>
                  </a:schemeClr>
                </a:gs>
                <a:gs pos="100000">
                  <a:srgbClr val="161F28"/>
                </a:gs>
              </a:gsLst>
              <a:lin ang="0" scaled="0"/>
            </a:gradFill>
            <a:ln>
              <a:solidFill>
                <a:srgbClr val="161F28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161F28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Q1 2018</c:v>
                </c:pt>
                <c:pt idx="1">
                  <c:v>Q1 2019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151</c:v>
                </c:pt>
                <c:pt idx="1">
                  <c:v>184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7C-4674-887D-BEE04EF47C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78955776"/>
        <c:axId val="1578969376"/>
      </c:barChart>
      <c:catAx>
        <c:axId val="157895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161F2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8969376"/>
        <c:crosses val="autoZero"/>
        <c:auto val="1"/>
        <c:lblAlgn val="ctr"/>
        <c:lblOffset val="100"/>
        <c:noMultiLvlLbl val="0"/>
      </c:catAx>
      <c:valAx>
        <c:axId val="1578969376"/>
        <c:scaling>
          <c:orientation val="minMax"/>
          <c:min val="100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578955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>
      <a:solidFill>
        <a:srgbClr val="161F28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161F28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>
                <a:solidFill>
                  <a:srgbClr val="161F28"/>
                </a:solidFill>
              </a:rPr>
              <a:t>Coal</a:t>
            </a:r>
            <a:r>
              <a:rPr lang="en-US" sz="1400" baseline="0" dirty="0" smtClean="0">
                <a:solidFill>
                  <a:srgbClr val="161F28"/>
                </a:solidFill>
              </a:rPr>
              <a:t> </a:t>
            </a:r>
            <a:r>
              <a:rPr lang="en-US" sz="1400" dirty="0" smtClean="0">
                <a:solidFill>
                  <a:srgbClr val="161F28"/>
                </a:solidFill>
              </a:rPr>
              <a:t>Car Cycle Time</a:t>
            </a:r>
            <a:r>
              <a:rPr lang="en-US" sz="1400" baseline="0" dirty="0" smtClean="0">
                <a:solidFill>
                  <a:srgbClr val="161F28"/>
                </a:solidFill>
              </a:rPr>
              <a:t> (System)</a:t>
            </a:r>
            <a:endParaRPr lang="en-US" sz="1400" dirty="0">
              <a:solidFill>
                <a:srgbClr val="161F28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161F28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161F28"/>
                </a:gs>
                <a:gs pos="50000">
                  <a:schemeClr val="accent2">
                    <a:lumMod val="50000"/>
                  </a:schemeClr>
                </a:gs>
                <a:gs pos="100000">
                  <a:srgbClr val="161F28"/>
                </a:gs>
              </a:gsLst>
              <a:lin ang="0" scaled="0"/>
            </a:gradFill>
            <a:ln>
              <a:solidFill>
                <a:srgbClr val="161F28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161F28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Q1 2018</c:v>
                </c:pt>
                <c:pt idx="1">
                  <c:v>Q1 2019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8.5</c:v>
                </c:pt>
                <c:pt idx="1">
                  <c:v>6.6999999999999993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1CC-4C5E-B4A1-71EE18D4A7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78957408"/>
        <c:axId val="1578951968"/>
      </c:barChart>
      <c:catAx>
        <c:axId val="1578957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161F2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8951968"/>
        <c:crosses val="autoZero"/>
        <c:auto val="1"/>
        <c:lblAlgn val="ctr"/>
        <c:lblOffset val="100"/>
        <c:noMultiLvlLbl val="0"/>
      </c:catAx>
      <c:valAx>
        <c:axId val="1578951968"/>
        <c:scaling>
          <c:orientation val="minMax"/>
          <c:max val="10"/>
          <c:min val="4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578957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>
      <a:solidFill>
        <a:srgbClr val="161F28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F699A5-809C-4580-8398-2098A0FBA3B3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763633-2A56-4B66-B452-86357930B3F3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7200" dirty="0" smtClean="0"/>
            <a:t> </a:t>
          </a:r>
          <a:endParaRPr lang="en-US" sz="7200" dirty="0"/>
        </a:p>
      </dgm:t>
    </dgm:pt>
    <dgm:pt modelId="{4C614391-84B4-4D1B-8E96-FBA875A4702E}" type="parTrans" cxnId="{AE736CA4-165A-4E24-B91C-5A5C142CA0F5}">
      <dgm:prSet/>
      <dgm:spPr/>
      <dgm:t>
        <a:bodyPr/>
        <a:lstStyle/>
        <a:p>
          <a:endParaRPr lang="en-US" sz="2400"/>
        </a:p>
      </dgm:t>
    </dgm:pt>
    <dgm:pt modelId="{BC17D58A-338B-480C-8878-EFB9FA5642A7}" type="sibTrans" cxnId="{AE736CA4-165A-4E24-B91C-5A5C142CA0F5}">
      <dgm:prSet/>
      <dgm:spPr/>
      <dgm:t>
        <a:bodyPr/>
        <a:lstStyle/>
        <a:p>
          <a:endParaRPr lang="en-US" sz="2400"/>
        </a:p>
      </dgm:t>
    </dgm:pt>
    <dgm:pt modelId="{F6B550FE-AC25-4221-BF3E-3F7A48C789AA}">
      <dgm:prSet phldrT="[Text]" custT="1"/>
      <dgm:spPr>
        <a:solidFill>
          <a:srgbClr val="00306C"/>
        </a:solidFill>
      </dgm:spPr>
      <dgm:t>
        <a:bodyPr lIns="0" rIns="0"/>
        <a:lstStyle/>
        <a:p>
          <a:r>
            <a:rPr lang="en-US" sz="1600" dirty="0" smtClean="0"/>
            <a:t>Service</a:t>
          </a:r>
          <a:r>
            <a:rPr lang="en-US" sz="1100" dirty="0" smtClean="0"/>
            <a:t> </a:t>
          </a:r>
          <a:endParaRPr lang="en-US" sz="1100" dirty="0"/>
        </a:p>
      </dgm:t>
    </dgm:pt>
    <dgm:pt modelId="{AA1C54D3-9088-477C-96A5-8FD93EEFBEFB}" type="parTrans" cxnId="{CC9B9015-8D7A-44B4-8B05-ACA819618008}">
      <dgm:prSet/>
      <dgm:spPr/>
      <dgm:t>
        <a:bodyPr/>
        <a:lstStyle/>
        <a:p>
          <a:endParaRPr lang="en-US" sz="2400"/>
        </a:p>
      </dgm:t>
    </dgm:pt>
    <dgm:pt modelId="{9BCFBD5C-4F40-4FC8-8629-C0DD99762243}" type="sibTrans" cxnId="{CC9B9015-8D7A-44B4-8B05-ACA819618008}">
      <dgm:prSet/>
      <dgm:spPr>
        <a:solidFill>
          <a:srgbClr val="99CCFF"/>
        </a:solidFill>
      </dgm:spPr>
      <dgm:t>
        <a:bodyPr/>
        <a:lstStyle/>
        <a:p>
          <a:endParaRPr lang="en-US" sz="2400"/>
        </a:p>
      </dgm:t>
    </dgm:pt>
    <dgm:pt modelId="{E3A1CE46-78AA-45F0-AFC2-184CD91D330C}">
      <dgm:prSet phldrT="[Text]" custT="1"/>
      <dgm:spPr>
        <a:solidFill>
          <a:srgbClr val="00306C"/>
        </a:solidFill>
      </dgm:spPr>
      <dgm:t>
        <a:bodyPr/>
        <a:lstStyle/>
        <a:p>
          <a:r>
            <a:rPr lang="en-US" sz="1600" dirty="0" smtClean="0"/>
            <a:t>Asset </a:t>
          </a:r>
        </a:p>
        <a:p>
          <a:r>
            <a:rPr lang="en-US" sz="1600" dirty="0" smtClean="0"/>
            <a:t>Utilization</a:t>
          </a:r>
          <a:endParaRPr lang="en-US" sz="1600" dirty="0"/>
        </a:p>
      </dgm:t>
    </dgm:pt>
    <dgm:pt modelId="{68FAAEE0-3E43-4024-B34F-3D2F4BA5C9C0}" type="parTrans" cxnId="{DE710949-1873-4306-9D96-EDB3E8DF6011}">
      <dgm:prSet/>
      <dgm:spPr/>
      <dgm:t>
        <a:bodyPr/>
        <a:lstStyle/>
        <a:p>
          <a:endParaRPr lang="en-US" sz="2400"/>
        </a:p>
      </dgm:t>
    </dgm:pt>
    <dgm:pt modelId="{44875C4C-DE52-4B1D-B857-27B0CDAB7D33}" type="sibTrans" cxnId="{DE710949-1873-4306-9D96-EDB3E8DF6011}">
      <dgm:prSet/>
      <dgm:spPr>
        <a:solidFill>
          <a:srgbClr val="99CCFF"/>
        </a:solidFill>
      </dgm:spPr>
      <dgm:t>
        <a:bodyPr/>
        <a:lstStyle/>
        <a:p>
          <a:endParaRPr lang="en-US" sz="2400"/>
        </a:p>
      </dgm:t>
    </dgm:pt>
    <dgm:pt modelId="{DC3DB96F-AF2E-4C29-98A6-5746BA237DFC}">
      <dgm:prSet phldrT="[Text]" custT="1"/>
      <dgm:spPr>
        <a:solidFill>
          <a:srgbClr val="00306C"/>
        </a:solidFill>
      </dgm:spPr>
      <dgm:t>
        <a:bodyPr/>
        <a:lstStyle/>
        <a:p>
          <a:r>
            <a:rPr lang="en-US" sz="1600" dirty="0" smtClean="0"/>
            <a:t>Safety </a:t>
          </a:r>
          <a:endParaRPr lang="en-US" sz="1600" dirty="0"/>
        </a:p>
      </dgm:t>
    </dgm:pt>
    <dgm:pt modelId="{AB39E210-E245-4641-9F60-CFEFA007E770}" type="parTrans" cxnId="{AF0B1748-A017-4B4A-A28B-34972E8A3511}">
      <dgm:prSet/>
      <dgm:spPr/>
      <dgm:t>
        <a:bodyPr/>
        <a:lstStyle/>
        <a:p>
          <a:endParaRPr lang="en-US" sz="2400"/>
        </a:p>
      </dgm:t>
    </dgm:pt>
    <dgm:pt modelId="{1307F00B-86E2-4CA7-9C3A-3139C4CDD0A5}" type="sibTrans" cxnId="{AF0B1748-A017-4B4A-A28B-34972E8A3511}">
      <dgm:prSet/>
      <dgm:spPr>
        <a:solidFill>
          <a:srgbClr val="99CCFF"/>
        </a:solidFill>
      </dgm:spPr>
      <dgm:t>
        <a:bodyPr/>
        <a:lstStyle/>
        <a:p>
          <a:endParaRPr lang="en-US" sz="2400"/>
        </a:p>
      </dgm:t>
    </dgm:pt>
    <dgm:pt modelId="{1A10990A-033E-419B-A931-18F682458A7A}">
      <dgm:prSet phldrT="[Text]" custT="1"/>
      <dgm:spPr>
        <a:solidFill>
          <a:srgbClr val="00306C"/>
        </a:solidFill>
      </dgm:spPr>
      <dgm:t>
        <a:bodyPr/>
        <a:lstStyle/>
        <a:p>
          <a:r>
            <a:rPr lang="en-US" sz="1600" dirty="0" smtClean="0"/>
            <a:t>People </a:t>
          </a:r>
          <a:endParaRPr lang="en-US" sz="1600" dirty="0"/>
        </a:p>
      </dgm:t>
    </dgm:pt>
    <dgm:pt modelId="{94D083DB-2D03-4067-AD00-71E9894CFB2D}" type="parTrans" cxnId="{4ED7F7E0-EFA6-4D1E-A85E-11BA10CFA2D5}">
      <dgm:prSet/>
      <dgm:spPr/>
      <dgm:t>
        <a:bodyPr/>
        <a:lstStyle/>
        <a:p>
          <a:endParaRPr lang="en-US" sz="2400"/>
        </a:p>
      </dgm:t>
    </dgm:pt>
    <dgm:pt modelId="{B942F396-3095-487B-9A32-AB8B43AA6599}" type="sibTrans" cxnId="{4ED7F7E0-EFA6-4D1E-A85E-11BA10CFA2D5}">
      <dgm:prSet/>
      <dgm:spPr>
        <a:solidFill>
          <a:srgbClr val="99CCFF"/>
        </a:solidFill>
      </dgm:spPr>
      <dgm:t>
        <a:bodyPr/>
        <a:lstStyle/>
        <a:p>
          <a:endParaRPr lang="en-US" sz="2400"/>
        </a:p>
      </dgm:t>
    </dgm:pt>
    <dgm:pt modelId="{6D23ED3C-35DD-41F2-967A-E969800FDF7C}">
      <dgm:prSet custT="1"/>
      <dgm:spPr>
        <a:solidFill>
          <a:srgbClr val="00306C"/>
        </a:solidFill>
      </dgm:spPr>
      <dgm:t>
        <a:bodyPr/>
        <a:lstStyle/>
        <a:p>
          <a:r>
            <a:rPr lang="en-US" sz="1600" dirty="0" smtClean="0"/>
            <a:t>Control Cost </a:t>
          </a:r>
          <a:endParaRPr lang="en-US" sz="1600" dirty="0"/>
        </a:p>
      </dgm:t>
    </dgm:pt>
    <dgm:pt modelId="{29656215-DEE6-46E4-8283-F3AD00C2AC3B}" type="parTrans" cxnId="{390D6158-3D17-4C54-BE77-F12BD341F1BB}">
      <dgm:prSet/>
      <dgm:spPr/>
      <dgm:t>
        <a:bodyPr/>
        <a:lstStyle/>
        <a:p>
          <a:endParaRPr lang="en-US" sz="2400"/>
        </a:p>
      </dgm:t>
    </dgm:pt>
    <dgm:pt modelId="{46D352D4-E2CA-4380-A3EA-7C055B956E34}" type="sibTrans" cxnId="{390D6158-3D17-4C54-BE77-F12BD341F1BB}">
      <dgm:prSet/>
      <dgm:spPr>
        <a:solidFill>
          <a:srgbClr val="99CCFF"/>
        </a:solidFill>
      </dgm:spPr>
      <dgm:t>
        <a:bodyPr/>
        <a:lstStyle/>
        <a:p>
          <a:endParaRPr lang="en-US" sz="2400"/>
        </a:p>
      </dgm:t>
    </dgm:pt>
    <dgm:pt modelId="{E5C5A8D6-41AF-4CF0-B653-84340E15EEE2}" type="pres">
      <dgm:prSet presAssocID="{57F699A5-809C-4580-8398-2098A0FBA3B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CCE62E-4975-4A52-BFA3-8F63C9533AC5}" type="pres">
      <dgm:prSet presAssocID="{BD763633-2A56-4B66-B452-86357930B3F3}" presName="centerShape" presStyleLbl="node0" presStyleIdx="0" presStyleCnt="1" custScaleX="110658" custScaleY="109219"/>
      <dgm:spPr/>
      <dgm:t>
        <a:bodyPr/>
        <a:lstStyle/>
        <a:p>
          <a:endParaRPr lang="en-US"/>
        </a:p>
      </dgm:t>
    </dgm:pt>
    <dgm:pt modelId="{CD9E6DC8-6B54-4377-8A46-DB2BCE9C5EC6}" type="pres">
      <dgm:prSet presAssocID="{F6B550FE-AC25-4221-BF3E-3F7A48C789AA}" presName="node" presStyleLbl="node1" presStyleIdx="0" presStyleCnt="5" custScaleX="144171" custScaleY="1330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19D006-0198-4731-ABBE-9925CF5ED70E}" type="pres">
      <dgm:prSet presAssocID="{F6B550FE-AC25-4221-BF3E-3F7A48C789AA}" presName="dummy" presStyleCnt="0"/>
      <dgm:spPr/>
    </dgm:pt>
    <dgm:pt modelId="{C295EF56-62B2-4379-8880-166F2001BE3D}" type="pres">
      <dgm:prSet presAssocID="{9BCFBD5C-4F40-4FC8-8629-C0DD99762243}" presName="sibTrans" presStyleLbl="sibTrans2D1" presStyleIdx="0" presStyleCnt="5"/>
      <dgm:spPr/>
      <dgm:t>
        <a:bodyPr/>
        <a:lstStyle/>
        <a:p>
          <a:endParaRPr lang="en-US"/>
        </a:p>
      </dgm:t>
    </dgm:pt>
    <dgm:pt modelId="{E8977F5F-4B54-4094-B11D-A0AC37F6A781}" type="pres">
      <dgm:prSet presAssocID="{6D23ED3C-35DD-41F2-967A-E969800FDF7C}" presName="node" presStyleLbl="node1" presStyleIdx="1" presStyleCnt="5" custScaleX="144171" custScaleY="133071" custRadScaleRad="100000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6CEA8B-6AB8-4903-B739-5817F4C34456}" type="pres">
      <dgm:prSet presAssocID="{6D23ED3C-35DD-41F2-967A-E969800FDF7C}" presName="dummy" presStyleCnt="0"/>
      <dgm:spPr/>
    </dgm:pt>
    <dgm:pt modelId="{1CFF98A7-9108-4C97-A0FA-E48E05ECF8EA}" type="pres">
      <dgm:prSet presAssocID="{46D352D4-E2CA-4380-A3EA-7C055B956E34}" presName="sibTrans" presStyleLbl="sibTrans2D1" presStyleIdx="1" presStyleCnt="5"/>
      <dgm:spPr/>
      <dgm:t>
        <a:bodyPr/>
        <a:lstStyle/>
        <a:p>
          <a:endParaRPr lang="en-US"/>
        </a:p>
      </dgm:t>
    </dgm:pt>
    <dgm:pt modelId="{C880D5F7-2010-4E8A-B876-F65E6914CFDA}" type="pres">
      <dgm:prSet presAssocID="{E3A1CE46-78AA-45F0-AFC2-184CD91D330C}" presName="node" presStyleLbl="node1" presStyleIdx="2" presStyleCnt="5" custScaleX="144171" custScaleY="1330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51D0C8-3EBF-49B8-982E-ABDCD6442378}" type="pres">
      <dgm:prSet presAssocID="{E3A1CE46-78AA-45F0-AFC2-184CD91D330C}" presName="dummy" presStyleCnt="0"/>
      <dgm:spPr/>
    </dgm:pt>
    <dgm:pt modelId="{6DB7B5B1-A03D-4505-A5B0-CC9D7BFE2E38}" type="pres">
      <dgm:prSet presAssocID="{44875C4C-DE52-4B1D-B857-27B0CDAB7D33}" presName="sibTrans" presStyleLbl="sibTrans2D1" presStyleIdx="2" presStyleCnt="5"/>
      <dgm:spPr/>
      <dgm:t>
        <a:bodyPr/>
        <a:lstStyle/>
        <a:p>
          <a:endParaRPr lang="en-US"/>
        </a:p>
      </dgm:t>
    </dgm:pt>
    <dgm:pt modelId="{86D50065-FA94-41B9-8295-C3C8925F37AD}" type="pres">
      <dgm:prSet presAssocID="{DC3DB96F-AF2E-4C29-98A6-5746BA237DFC}" presName="node" presStyleLbl="node1" presStyleIdx="3" presStyleCnt="5" custScaleX="144171" custScaleY="1330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9B867C-78CC-41CC-9A41-73C2CD0A9529}" type="pres">
      <dgm:prSet presAssocID="{DC3DB96F-AF2E-4C29-98A6-5746BA237DFC}" presName="dummy" presStyleCnt="0"/>
      <dgm:spPr/>
    </dgm:pt>
    <dgm:pt modelId="{5C892F5A-B94F-4748-B6F0-ABFA126D276C}" type="pres">
      <dgm:prSet presAssocID="{1307F00B-86E2-4CA7-9C3A-3139C4CDD0A5}" presName="sibTrans" presStyleLbl="sibTrans2D1" presStyleIdx="3" presStyleCnt="5"/>
      <dgm:spPr/>
      <dgm:t>
        <a:bodyPr/>
        <a:lstStyle/>
        <a:p>
          <a:endParaRPr lang="en-US"/>
        </a:p>
      </dgm:t>
    </dgm:pt>
    <dgm:pt modelId="{9FBFBDE6-C625-4730-8B37-EF8EA308819D}" type="pres">
      <dgm:prSet presAssocID="{1A10990A-033E-419B-A931-18F682458A7A}" presName="node" presStyleLbl="node1" presStyleIdx="4" presStyleCnt="5" custScaleX="144171" custScaleY="1330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85492E-0B62-490C-807D-F81D64FC4ACB}" type="pres">
      <dgm:prSet presAssocID="{1A10990A-033E-419B-A931-18F682458A7A}" presName="dummy" presStyleCnt="0"/>
      <dgm:spPr/>
    </dgm:pt>
    <dgm:pt modelId="{50BF885B-F2E7-4D4B-A5DE-37E70D223415}" type="pres">
      <dgm:prSet presAssocID="{B942F396-3095-487B-9A32-AB8B43AA6599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4C3BADF6-5742-469C-88D7-DB1D5FFF8B4D}" type="presOf" srcId="{6D23ED3C-35DD-41F2-967A-E969800FDF7C}" destId="{E8977F5F-4B54-4094-B11D-A0AC37F6A781}" srcOrd="0" destOrd="0" presId="urn:microsoft.com/office/officeart/2005/8/layout/radial6"/>
    <dgm:cxn modelId="{AF0B1748-A017-4B4A-A28B-34972E8A3511}" srcId="{BD763633-2A56-4B66-B452-86357930B3F3}" destId="{DC3DB96F-AF2E-4C29-98A6-5746BA237DFC}" srcOrd="3" destOrd="0" parTransId="{AB39E210-E245-4641-9F60-CFEFA007E770}" sibTransId="{1307F00B-86E2-4CA7-9C3A-3139C4CDD0A5}"/>
    <dgm:cxn modelId="{AE736CA4-165A-4E24-B91C-5A5C142CA0F5}" srcId="{57F699A5-809C-4580-8398-2098A0FBA3B3}" destId="{BD763633-2A56-4B66-B452-86357930B3F3}" srcOrd="0" destOrd="0" parTransId="{4C614391-84B4-4D1B-8E96-FBA875A4702E}" sibTransId="{BC17D58A-338B-480C-8878-EFB9FA5642A7}"/>
    <dgm:cxn modelId="{390D6158-3D17-4C54-BE77-F12BD341F1BB}" srcId="{BD763633-2A56-4B66-B452-86357930B3F3}" destId="{6D23ED3C-35DD-41F2-967A-E969800FDF7C}" srcOrd="1" destOrd="0" parTransId="{29656215-DEE6-46E4-8283-F3AD00C2AC3B}" sibTransId="{46D352D4-E2CA-4380-A3EA-7C055B956E34}"/>
    <dgm:cxn modelId="{81CEF818-4EF3-4F85-B757-A42C8C60352A}" type="presOf" srcId="{46D352D4-E2CA-4380-A3EA-7C055B956E34}" destId="{1CFF98A7-9108-4C97-A0FA-E48E05ECF8EA}" srcOrd="0" destOrd="0" presId="urn:microsoft.com/office/officeart/2005/8/layout/radial6"/>
    <dgm:cxn modelId="{4ED7F7E0-EFA6-4D1E-A85E-11BA10CFA2D5}" srcId="{BD763633-2A56-4B66-B452-86357930B3F3}" destId="{1A10990A-033E-419B-A931-18F682458A7A}" srcOrd="4" destOrd="0" parTransId="{94D083DB-2D03-4067-AD00-71E9894CFB2D}" sibTransId="{B942F396-3095-487B-9A32-AB8B43AA6599}"/>
    <dgm:cxn modelId="{F00CED4D-113D-4FD7-A784-3F98ECD6D021}" type="presOf" srcId="{1307F00B-86E2-4CA7-9C3A-3139C4CDD0A5}" destId="{5C892F5A-B94F-4748-B6F0-ABFA126D276C}" srcOrd="0" destOrd="0" presId="urn:microsoft.com/office/officeart/2005/8/layout/radial6"/>
    <dgm:cxn modelId="{CC9B9015-8D7A-44B4-8B05-ACA819618008}" srcId="{BD763633-2A56-4B66-B452-86357930B3F3}" destId="{F6B550FE-AC25-4221-BF3E-3F7A48C789AA}" srcOrd="0" destOrd="0" parTransId="{AA1C54D3-9088-477C-96A5-8FD93EEFBEFB}" sibTransId="{9BCFBD5C-4F40-4FC8-8629-C0DD99762243}"/>
    <dgm:cxn modelId="{E868A162-F1F5-4032-A5D4-50F19147EAC7}" type="presOf" srcId="{9BCFBD5C-4F40-4FC8-8629-C0DD99762243}" destId="{C295EF56-62B2-4379-8880-166F2001BE3D}" srcOrd="0" destOrd="0" presId="urn:microsoft.com/office/officeart/2005/8/layout/radial6"/>
    <dgm:cxn modelId="{85E7549A-5F20-44FA-809F-342FE4D03167}" type="presOf" srcId="{1A10990A-033E-419B-A931-18F682458A7A}" destId="{9FBFBDE6-C625-4730-8B37-EF8EA308819D}" srcOrd="0" destOrd="0" presId="urn:microsoft.com/office/officeart/2005/8/layout/radial6"/>
    <dgm:cxn modelId="{6C7C2E87-DEE7-4474-BB4A-12B55DF8274E}" type="presOf" srcId="{DC3DB96F-AF2E-4C29-98A6-5746BA237DFC}" destId="{86D50065-FA94-41B9-8295-C3C8925F37AD}" srcOrd="0" destOrd="0" presId="urn:microsoft.com/office/officeart/2005/8/layout/radial6"/>
    <dgm:cxn modelId="{DE710949-1873-4306-9D96-EDB3E8DF6011}" srcId="{BD763633-2A56-4B66-B452-86357930B3F3}" destId="{E3A1CE46-78AA-45F0-AFC2-184CD91D330C}" srcOrd="2" destOrd="0" parTransId="{68FAAEE0-3E43-4024-B34F-3D2F4BA5C9C0}" sibTransId="{44875C4C-DE52-4B1D-B857-27B0CDAB7D33}"/>
    <dgm:cxn modelId="{ACA2D5BE-72CC-4E2D-AC70-A88E3E47FC53}" type="presOf" srcId="{57F699A5-809C-4580-8398-2098A0FBA3B3}" destId="{E5C5A8D6-41AF-4CF0-B653-84340E15EEE2}" srcOrd="0" destOrd="0" presId="urn:microsoft.com/office/officeart/2005/8/layout/radial6"/>
    <dgm:cxn modelId="{FBF29C04-7D28-4606-9410-52ACBF5B1442}" type="presOf" srcId="{F6B550FE-AC25-4221-BF3E-3F7A48C789AA}" destId="{CD9E6DC8-6B54-4377-8A46-DB2BCE9C5EC6}" srcOrd="0" destOrd="0" presId="urn:microsoft.com/office/officeart/2005/8/layout/radial6"/>
    <dgm:cxn modelId="{D9F97E1F-1EDE-4012-89AF-4E1EAAF4CD7E}" type="presOf" srcId="{44875C4C-DE52-4B1D-B857-27B0CDAB7D33}" destId="{6DB7B5B1-A03D-4505-A5B0-CC9D7BFE2E38}" srcOrd="0" destOrd="0" presId="urn:microsoft.com/office/officeart/2005/8/layout/radial6"/>
    <dgm:cxn modelId="{4A93E217-BC99-44C9-8D08-41CA4EFC57B5}" type="presOf" srcId="{BD763633-2A56-4B66-B452-86357930B3F3}" destId="{95CCE62E-4975-4A52-BFA3-8F63C9533AC5}" srcOrd="0" destOrd="0" presId="urn:microsoft.com/office/officeart/2005/8/layout/radial6"/>
    <dgm:cxn modelId="{AA2FCD4C-B73D-43D6-87EE-4DAFE4E3C5F3}" type="presOf" srcId="{E3A1CE46-78AA-45F0-AFC2-184CD91D330C}" destId="{C880D5F7-2010-4E8A-B876-F65E6914CFDA}" srcOrd="0" destOrd="0" presId="urn:microsoft.com/office/officeart/2005/8/layout/radial6"/>
    <dgm:cxn modelId="{F89A8E67-6655-4FBF-AB1E-08B43DF09459}" type="presOf" srcId="{B942F396-3095-487B-9A32-AB8B43AA6599}" destId="{50BF885B-F2E7-4D4B-A5DE-37E70D223415}" srcOrd="0" destOrd="0" presId="urn:microsoft.com/office/officeart/2005/8/layout/radial6"/>
    <dgm:cxn modelId="{1C782DB5-71B3-4107-AD0C-02C47F691324}" type="presParOf" srcId="{E5C5A8D6-41AF-4CF0-B653-84340E15EEE2}" destId="{95CCE62E-4975-4A52-BFA3-8F63C9533AC5}" srcOrd="0" destOrd="0" presId="urn:microsoft.com/office/officeart/2005/8/layout/radial6"/>
    <dgm:cxn modelId="{50600B67-7A73-45E8-80A7-D247FA9E6CC8}" type="presParOf" srcId="{E5C5A8D6-41AF-4CF0-B653-84340E15EEE2}" destId="{CD9E6DC8-6B54-4377-8A46-DB2BCE9C5EC6}" srcOrd="1" destOrd="0" presId="urn:microsoft.com/office/officeart/2005/8/layout/radial6"/>
    <dgm:cxn modelId="{A5E9FDA7-5EF5-469F-86A3-FCEB60606CC9}" type="presParOf" srcId="{E5C5A8D6-41AF-4CF0-B653-84340E15EEE2}" destId="{C219D006-0198-4731-ABBE-9925CF5ED70E}" srcOrd="2" destOrd="0" presId="urn:microsoft.com/office/officeart/2005/8/layout/radial6"/>
    <dgm:cxn modelId="{D8CA64F3-2A95-4CCD-84B2-9313490621B5}" type="presParOf" srcId="{E5C5A8D6-41AF-4CF0-B653-84340E15EEE2}" destId="{C295EF56-62B2-4379-8880-166F2001BE3D}" srcOrd="3" destOrd="0" presId="urn:microsoft.com/office/officeart/2005/8/layout/radial6"/>
    <dgm:cxn modelId="{75040DF6-C641-4CFC-B80A-C29910916ACB}" type="presParOf" srcId="{E5C5A8D6-41AF-4CF0-B653-84340E15EEE2}" destId="{E8977F5F-4B54-4094-B11D-A0AC37F6A781}" srcOrd="4" destOrd="0" presId="urn:microsoft.com/office/officeart/2005/8/layout/radial6"/>
    <dgm:cxn modelId="{4C49B276-013D-4A20-A6DC-5AA8A6A9FECD}" type="presParOf" srcId="{E5C5A8D6-41AF-4CF0-B653-84340E15EEE2}" destId="{5D6CEA8B-6AB8-4903-B739-5817F4C34456}" srcOrd="5" destOrd="0" presId="urn:microsoft.com/office/officeart/2005/8/layout/radial6"/>
    <dgm:cxn modelId="{7260D1ED-3B29-46DB-B6A5-9673AB5AA62A}" type="presParOf" srcId="{E5C5A8D6-41AF-4CF0-B653-84340E15EEE2}" destId="{1CFF98A7-9108-4C97-A0FA-E48E05ECF8EA}" srcOrd="6" destOrd="0" presId="urn:microsoft.com/office/officeart/2005/8/layout/radial6"/>
    <dgm:cxn modelId="{9CF77EED-5E23-4A45-86D1-9373A184EC01}" type="presParOf" srcId="{E5C5A8D6-41AF-4CF0-B653-84340E15EEE2}" destId="{C880D5F7-2010-4E8A-B876-F65E6914CFDA}" srcOrd="7" destOrd="0" presId="urn:microsoft.com/office/officeart/2005/8/layout/radial6"/>
    <dgm:cxn modelId="{A666C10F-06FF-4EB9-B057-4E590C335AE3}" type="presParOf" srcId="{E5C5A8D6-41AF-4CF0-B653-84340E15EEE2}" destId="{7751D0C8-3EBF-49B8-982E-ABDCD6442378}" srcOrd="8" destOrd="0" presId="urn:microsoft.com/office/officeart/2005/8/layout/radial6"/>
    <dgm:cxn modelId="{87D7BA53-DD69-4396-9F58-A34AE57E13F0}" type="presParOf" srcId="{E5C5A8D6-41AF-4CF0-B653-84340E15EEE2}" destId="{6DB7B5B1-A03D-4505-A5B0-CC9D7BFE2E38}" srcOrd="9" destOrd="0" presId="urn:microsoft.com/office/officeart/2005/8/layout/radial6"/>
    <dgm:cxn modelId="{076CED46-D71C-4CDB-8C7B-E89509506667}" type="presParOf" srcId="{E5C5A8D6-41AF-4CF0-B653-84340E15EEE2}" destId="{86D50065-FA94-41B9-8295-C3C8925F37AD}" srcOrd="10" destOrd="0" presId="urn:microsoft.com/office/officeart/2005/8/layout/radial6"/>
    <dgm:cxn modelId="{869F71D8-4F97-4443-89F9-98CECA4C57E1}" type="presParOf" srcId="{E5C5A8D6-41AF-4CF0-B653-84340E15EEE2}" destId="{D99B867C-78CC-41CC-9A41-73C2CD0A9529}" srcOrd="11" destOrd="0" presId="urn:microsoft.com/office/officeart/2005/8/layout/radial6"/>
    <dgm:cxn modelId="{9101D10D-536D-41CB-BBE4-F269842AB37E}" type="presParOf" srcId="{E5C5A8D6-41AF-4CF0-B653-84340E15EEE2}" destId="{5C892F5A-B94F-4748-B6F0-ABFA126D276C}" srcOrd="12" destOrd="0" presId="urn:microsoft.com/office/officeart/2005/8/layout/radial6"/>
    <dgm:cxn modelId="{1691C796-BCF8-46EC-937D-A1967E529B91}" type="presParOf" srcId="{E5C5A8D6-41AF-4CF0-B653-84340E15EEE2}" destId="{9FBFBDE6-C625-4730-8B37-EF8EA308819D}" srcOrd="13" destOrd="0" presId="urn:microsoft.com/office/officeart/2005/8/layout/radial6"/>
    <dgm:cxn modelId="{18C45381-6FAE-410B-967C-4E6D9295E903}" type="presParOf" srcId="{E5C5A8D6-41AF-4CF0-B653-84340E15EEE2}" destId="{D185492E-0B62-490C-807D-F81D64FC4ACB}" srcOrd="14" destOrd="0" presId="urn:microsoft.com/office/officeart/2005/8/layout/radial6"/>
    <dgm:cxn modelId="{4912A761-DB97-4F04-9214-B3744DF04254}" type="presParOf" srcId="{E5C5A8D6-41AF-4CF0-B653-84340E15EEE2}" destId="{50BF885B-F2E7-4D4B-A5DE-37E70D223415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BF885B-F2E7-4D4B-A5DE-37E70D223415}">
      <dsp:nvSpPr>
        <dsp:cNvPr id="0" name=""/>
        <dsp:cNvSpPr/>
      </dsp:nvSpPr>
      <dsp:spPr>
        <a:xfrm>
          <a:off x="2182195" y="501735"/>
          <a:ext cx="3255444" cy="3255444"/>
        </a:xfrm>
        <a:prstGeom prst="blockArc">
          <a:avLst>
            <a:gd name="adj1" fmla="val 11880000"/>
            <a:gd name="adj2" fmla="val 16200000"/>
            <a:gd name="adj3" fmla="val 4643"/>
          </a:avLst>
        </a:prstGeom>
        <a:solidFill>
          <a:srgbClr val="99CC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892F5A-B94F-4748-B6F0-ABFA126D276C}">
      <dsp:nvSpPr>
        <dsp:cNvPr id="0" name=""/>
        <dsp:cNvSpPr/>
      </dsp:nvSpPr>
      <dsp:spPr>
        <a:xfrm>
          <a:off x="2182195" y="501735"/>
          <a:ext cx="3255444" cy="3255444"/>
        </a:xfrm>
        <a:prstGeom prst="blockArc">
          <a:avLst>
            <a:gd name="adj1" fmla="val 7560000"/>
            <a:gd name="adj2" fmla="val 11880000"/>
            <a:gd name="adj3" fmla="val 4643"/>
          </a:avLst>
        </a:prstGeom>
        <a:solidFill>
          <a:srgbClr val="99CC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B7B5B1-A03D-4505-A5B0-CC9D7BFE2E38}">
      <dsp:nvSpPr>
        <dsp:cNvPr id="0" name=""/>
        <dsp:cNvSpPr/>
      </dsp:nvSpPr>
      <dsp:spPr>
        <a:xfrm>
          <a:off x="2182195" y="501735"/>
          <a:ext cx="3255444" cy="3255444"/>
        </a:xfrm>
        <a:prstGeom prst="blockArc">
          <a:avLst>
            <a:gd name="adj1" fmla="val 3240000"/>
            <a:gd name="adj2" fmla="val 7560000"/>
            <a:gd name="adj3" fmla="val 4643"/>
          </a:avLst>
        </a:prstGeom>
        <a:solidFill>
          <a:srgbClr val="99CC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FF98A7-9108-4C97-A0FA-E48E05ECF8EA}">
      <dsp:nvSpPr>
        <dsp:cNvPr id="0" name=""/>
        <dsp:cNvSpPr/>
      </dsp:nvSpPr>
      <dsp:spPr>
        <a:xfrm>
          <a:off x="2182195" y="501735"/>
          <a:ext cx="3255444" cy="3255444"/>
        </a:xfrm>
        <a:prstGeom prst="blockArc">
          <a:avLst>
            <a:gd name="adj1" fmla="val 20520000"/>
            <a:gd name="adj2" fmla="val 3240000"/>
            <a:gd name="adj3" fmla="val 4643"/>
          </a:avLst>
        </a:prstGeom>
        <a:solidFill>
          <a:srgbClr val="99CC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95EF56-62B2-4379-8880-166F2001BE3D}">
      <dsp:nvSpPr>
        <dsp:cNvPr id="0" name=""/>
        <dsp:cNvSpPr/>
      </dsp:nvSpPr>
      <dsp:spPr>
        <a:xfrm>
          <a:off x="2182195" y="501735"/>
          <a:ext cx="3255444" cy="3255444"/>
        </a:xfrm>
        <a:prstGeom prst="blockArc">
          <a:avLst>
            <a:gd name="adj1" fmla="val 16200000"/>
            <a:gd name="adj2" fmla="val 20520000"/>
            <a:gd name="adj3" fmla="val 4643"/>
          </a:avLst>
        </a:prstGeom>
        <a:solidFill>
          <a:srgbClr val="99CC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CCE62E-4975-4A52-BFA3-8F63C9533AC5}">
      <dsp:nvSpPr>
        <dsp:cNvPr id="0" name=""/>
        <dsp:cNvSpPr/>
      </dsp:nvSpPr>
      <dsp:spPr>
        <a:xfrm>
          <a:off x="2980308" y="1310637"/>
          <a:ext cx="1659218" cy="163764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200" kern="1200" dirty="0" smtClean="0"/>
            <a:t> </a:t>
          </a:r>
          <a:endParaRPr lang="en-US" sz="7200" kern="1200" dirty="0"/>
        </a:p>
      </dsp:txBody>
      <dsp:txXfrm>
        <a:off x="3223295" y="1550464"/>
        <a:ext cx="1173244" cy="1157987"/>
      </dsp:txXfrm>
    </dsp:sp>
    <dsp:sp modelId="{CD9E6DC8-6B54-4377-8A46-DB2BCE9C5EC6}">
      <dsp:nvSpPr>
        <dsp:cNvPr id="0" name=""/>
        <dsp:cNvSpPr/>
      </dsp:nvSpPr>
      <dsp:spPr>
        <a:xfrm>
          <a:off x="3053317" y="-158827"/>
          <a:ext cx="1513201" cy="1396696"/>
        </a:xfrm>
        <a:prstGeom prst="ellipse">
          <a:avLst/>
        </a:prstGeom>
        <a:solidFill>
          <a:srgbClr val="00306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Service</a:t>
          </a: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3274920" y="45714"/>
        <a:ext cx="1069995" cy="987614"/>
      </dsp:txXfrm>
    </dsp:sp>
    <dsp:sp modelId="{E8977F5F-4B54-4094-B11D-A0AC37F6A781}">
      <dsp:nvSpPr>
        <dsp:cNvPr id="0" name=""/>
        <dsp:cNvSpPr/>
      </dsp:nvSpPr>
      <dsp:spPr>
        <a:xfrm>
          <a:off x="4565437" y="939791"/>
          <a:ext cx="1513201" cy="1396696"/>
        </a:xfrm>
        <a:prstGeom prst="ellipse">
          <a:avLst/>
        </a:prstGeom>
        <a:solidFill>
          <a:srgbClr val="00306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Control Cost </a:t>
          </a:r>
          <a:endParaRPr lang="en-US" sz="1600" kern="1200" dirty="0"/>
        </a:p>
      </dsp:txBody>
      <dsp:txXfrm>
        <a:off x="4787040" y="1144332"/>
        <a:ext cx="1069995" cy="987614"/>
      </dsp:txXfrm>
    </dsp:sp>
    <dsp:sp modelId="{C880D5F7-2010-4E8A-B876-F65E6914CFDA}">
      <dsp:nvSpPr>
        <dsp:cNvPr id="0" name=""/>
        <dsp:cNvSpPr/>
      </dsp:nvSpPr>
      <dsp:spPr>
        <a:xfrm>
          <a:off x="3987859" y="2717395"/>
          <a:ext cx="1513201" cy="1396696"/>
        </a:xfrm>
        <a:prstGeom prst="ellipse">
          <a:avLst/>
        </a:prstGeom>
        <a:solidFill>
          <a:srgbClr val="00306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Asset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Utilization</a:t>
          </a:r>
          <a:endParaRPr lang="en-US" sz="1600" kern="1200" dirty="0"/>
        </a:p>
      </dsp:txBody>
      <dsp:txXfrm>
        <a:off x="4209462" y="2921936"/>
        <a:ext cx="1069995" cy="987614"/>
      </dsp:txXfrm>
    </dsp:sp>
    <dsp:sp modelId="{86D50065-FA94-41B9-8295-C3C8925F37AD}">
      <dsp:nvSpPr>
        <dsp:cNvPr id="0" name=""/>
        <dsp:cNvSpPr/>
      </dsp:nvSpPr>
      <dsp:spPr>
        <a:xfrm>
          <a:off x="2118775" y="2717395"/>
          <a:ext cx="1513201" cy="1396696"/>
        </a:xfrm>
        <a:prstGeom prst="ellipse">
          <a:avLst/>
        </a:prstGeom>
        <a:solidFill>
          <a:srgbClr val="00306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Safety </a:t>
          </a:r>
          <a:endParaRPr lang="en-US" sz="1600" kern="1200" dirty="0"/>
        </a:p>
      </dsp:txBody>
      <dsp:txXfrm>
        <a:off x="2340378" y="2921936"/>
        <a:ext cx="1069995" cy="987614"/>
      </dsp:txXfrm>
    </dsp:sp>
    <dsp:sp modelId="{9FBFBDE6-C625-4730-8B37-EF8EA308819D}">
      <dsp:nvSpPr>
        <dsp:cNvPr id="0" name=""/>
        <dsp:cNvSpPr/>
      </dsp:nvSpPr>
      <dsp:spPr>
        <a:xfrm>
          <a:off x="1541197" y="939791"/>
          <a:ext cx="1513201" cy="1396696"/>
        </a:xfrm>
        <a:prstGeom prst="ellipse">
          <a:avLst/>
        </a:prstGeom>
        <a:solidFill>
          <a:srgbClr val="00306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People </a:t>
          </a:r>
          <a:endParaRPr lang="en-US" sz="1600" kern="1200" dirty="0"/>
        </a:p>
      </dsp:txBody>
      <dsp:txXfrm>
        <a:off x="1762800" y="1144332"/>
        <a:ext cx="1069995" cy="9876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9" tIns="46480" rIns="92959" bIns="4648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9" tIns="46480" rIns="92959" bIns="46480" rtlCol="0"/>
          <a:lstStyle>
            <a:lvl1pPr algn="r">
              <a:defRPr sz="1300"/>
            </a:lvl1pPr>
          </a:lstStyle>
          <a:p>
            <a:fld id="{5B034358-7BAE-E742-834E-A3D2BC724870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9" tIns="46480" rIns="92959" bIns="4648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9" tIns="46480" rIns="92959" bIns="46480" rtlCol="0" anchor="b"/>
          <a:lstStyle>
            <a:lvl1pPr algn="r">
              <a:defRPr sz="1300"/>
            </a:lvl1pPr>
          </a:lstStyle>
          <a:p>
            <a:fld id="{117377F2-C04C-F84B-8A6B-7F63E2B78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2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9" tIns="46480" rIns="92959" bIns="4648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9" tIns="46480" rIns="92959" bIns="46480" rtlCol="0"/>
          <a:lstStyle>
            <a:lvl1pPr algn="r">
              <a:defRPr sz="1300"/>
            </a:lvl1pPr>
          </a:lstStyle>
          <a:p>
            <a:fld id="{E88C8819-B58D-446E-B831-9B32A5E0FF68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9" tIns="46480" rIns="92959" bIns="464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9" tIns="46480" rIns="92959" bIns="464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9" tIns="46480" rIns="92959" bIns="4648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9" tIns="46480" rIns="92959" bIns="46480" rtlCol="0" anchor="b"/>
          <a:lstStyle>
            <a:lvl1pPr algn="r">
              <a:defRPr sz="1300"/>
            </a:lvl1pPr>
          </a:lstStyle>
          <a:p>
            <a:fld id="{46BC8888-F42A-4977-BF26-24DFB6185C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6315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1721-406E-4E76-9630-5FF886B216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23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70" t="7838" r="26831" b="8048"/>
          <a:stretch/>
        </p:blipFill>
        <p:spPr>
          <a:xfrm>
            <a:off x="4140200" y="-2"/>
            <a:ext cx="5008113" cy="6858002"/>
          </a:xfrm>
          <a:prstGeom prst="rect">
            <a:avLst/>
          </a:prstGeom>
        </p:spPr>
      </p:pic>
      <p:sp>
        <p:nvSpPr>
          <p:cNvPr id="8" name="Rectangle 2"/>
          <p:cNvSpPr/>
          <p:nvPr userDrawn="1"/>
        </p:nvSpPr>
        <p:spPr>
          <a:xfrm>
            <a:off x="0" y="0"/>
            <a:ext cx="6613072" cy="6858000"/>
          </a:xfrm>
          <a:custGeom>
            <a:avLst/>
            <a:gdLst>
              <a:gd name="connsiteX0" fmla="*/ 0 w 8817429"/>
              <a:gd name="connsiteY0" fmla="*/ 0 h 6858000"/>
              <a:gd name="connsiteX1" fmla="*/ 8817429 w 8817429"/>
              <a:gd name="connsiteY1" fmla="*/ 0 h 6858000"/>
              <a:gd name="connsiteX2" fmla="*/ 8817429 w 8817429"/>
              <a:gd name="connsiteY2" fmla="*/ 6858000 h 6858000"/>
              <a:gd name="connsiteX3" fmla="*/ 0 w 8817429"/>
              <a:gd name="connsiteY3" fmla="*/ 6858000 h 6858000"/>
              <a:gd name="connsiteX4" fmla="*/ 0 w 8817429"/>
              <a:gd name="connsiteY4" fmla="*/ 0 h 6858000"/>
              <a:gd name="connsiteX0" fmla="*/ 0 w 8830491"/>
              <a:gd name="connsiteY0" fmla="*/ 0 h 6858000"/>
              <a:gd name="connsiteX1" fmla="*/ 8817429 w 8830491"/>
              <a:gd name="connsiteY1" fmla="*/ 0 h 6858000"/>
              <a:gd name="connsiteX2" fmla="*/ 8830491 w 8830491"/>
              <a:gd name="connsiteY2" fmla="*/ 3435531 h 6858000"/>
              <a:gd name="connsiteX3" fmla="*/ 8817429 w 8830491"/>
              <a:gd name="connsiteY3" fmla="*/ 6858000 h 6858000"/>
              <a:gd name="connsiteX4" fmla="*/ 0 w 8830491"/>
              <a:gd name="connsiteY4" fmla="*/ 6858000 h 6858000"/>
              <a:gd name="connsiteX5" fmla="*/ 0 w 8830491"/>
              <a:gd name="connsiteY5" fmla="*/ 0 h 6858000"/>
              <a:gd name="connsiteX0" fmla="*/ 0 w 8817429"/>
              <a:gd name="connsiteY0" fmla="*/ 0 h 6858000"/>
              <a:gd name="connsiteX1" fmla="*/ 8817429 w 8817429"/>
              <a:gd name="connsiteY1" fmla="*/ 0 h 6858000"/>
              <a:gd name="connsiteX2" fmla="*/ 6126479 w 8817429"/>
              <a:gd name="connsiteY2" fmla="*/ 3435531 h 6858000"/>
              <a:gd name="connsiteX3" fmla="*/ 8817429 w 8817429"/>
              <a:gd name="connsiteY3" fmla="*/ 6858000 h 6858000"/>
              <a:gd name="connsiteX4" fmla="*/ 0 w 8817429"/>
              <a:gd name="connsiteY4" fmla="*/ 6858000 h 6858000"/>
              <a:gd name="connsiteX5" fmla="*/ 0 w 8817429"/>
              <a:gd name="connsiteY5" fmla="*/ 0 h 6858000"/>
              <a:gd name="connsiteX0" fmla="*/ 0 w 8817429"/>
              <a:gd name="connsiteY0" fmla="*/ 0 h 6858000"/>
              <a:gd name="connsiteX1" fmla="*/ 8817429 w 8817429"/>
              <a:gd name="connsiteY1" fmla="*/ 0 h 6858000"/>
              <a:gd name="connsiteX2" fmla="*/ 4663439 w 8817429"/>
              <a:gd name="connsiteY2" fmla="*/ 3383280 h 6858000"/>
              <a:gd name="connsiteX3" fmla="*/ 8817429 w 8817429"/>
              <a:gd name="connsiteY3" fmla="*/ 6858000 h 6858000"/>
              <a:gd name="connsiteX4" fmla="*/ 0 w 8817429"/>
              <a:gd name="connsiteY4" fmla="*/ 6858000 h 6858000"/>
              <a:gd name="connsiteX5" fmla="*/ 0 w 8817429"/>
              <a:gd name="connsiteY5" fmla="*/ 0 h 6858000"/>
              <a:gd name="connsiteX0" fmla="*/ 0 w 8817429"/>
              <a:gd name="connsiteY0" fmla="*/ 0 h 6858000"/>
              <a:gd name="connsiteX1" fmla="*/ 8817429 w 8817429"/>
              <a:gd name="connsiteY1" fmla="*/ 0 h 6858000"/>
              <a:gd name="connsiteX2" fmla="*/ 5551714 w 8817429"/>
              <a:gd name="connsiteY2" fmla="*/ 3435531 h 6858000"/>
              <a:gd name="connsiteX3" fmla="*/ 8817429 w 8817429"/>
              <a:gd name="connsiteY3" fmla="*/ 6858000 h 6858000"/>
              <a:gd name="connsiteX4" fmla="*/ 0 w 8817429"/>
              <a:gd name="connsiteY4" fmla="*/ 6858000 h 6858000"/>
              <a:gd name="connsiteX5" fmla="*/ 0 w 8817429"/>
              <a:gd name="connsiteY5" fmla="*/ 0 h 6858000"/>
              <a:gd name="connsiteX0" fmla="*/ 0 w 8817429"/>
              <a:gd name="connsiteY0" fmla="*/ 0 h 6858000"/>
              <a:gd name="connsiteX1" fmla="*/ 8817429 w 8817429"/>
              <a:gd name="connsiteY1" fmla="*/ 0 h 6858000"/>
              <a:gd name="connsiteX2" fmla="*/ 5551714 w 8817429"/>
              <a:gd name="connsiteY2" fmla="*/ 3464106 h 6858000"/>
              <a:gd name="connsiteX3" fmla="*/ 8817429 w 8817429"/>
              <a:gd name="connsiteY3" fmla="*/ 6858000 h 6858000"/>
              <a:gd name="connsiteX4" fmla="*/ 0 w 8817429"/>
              <a:gd name="connsiteY4" fmla="*/ 6858000 h 6858000"/>
              <a:gd name="connsiteX5" fmla="*/ 0 w 8817429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17429" h="6858000">
                <a:moveTo>
                  <a:pt x="0" y="0"/>
                </a:moveTo>
                <a:lnTo>
                  <a:pt x="8817429" y="0"/>
                </a:lnTo>
                <a:lnTo>
                  <a:pt x="5551714" y="3464106"/>
                </a:lnTo>
                <a:lnTo>
                  <a:pt x="881742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16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5"/>
          <p:cNvSpPr/>
          <p:nvPr userDrawn="1"/>
        </p:nvSpPr>
        <p:spPr>
          <a:xfrm>
            <a:off x="4251960" y="0"/>
            <a:ext cx="3164477" cy="6858000"/>
          </a:xfrm>
          <a:custGeom>
            <a:avLst/>
            <a:gdLst>
              <a:gd name="connsiteX0" fmla="*/ 0 w 940526"/>
              <a:gd name="connsiteY0" fmla="*/ 0 h 6858000"/>
              <a:gd name="connsiteX1" fmla="*/ 940526 w 940526"/>
              <a:gd name="connsiteY1" fmla="*/ 0 h 6858000"/>
              <a:gd name="connsiteX2" fmla="*/ 940526 w 940526"/>
              <a:gd name="connsiteY2" fmla="*/ 6858000 h 6858000"/>
              <a:gd name="connsiteX3" fmla="*/ 0 w 940526"/>
              <a:gd name="connsiteY3" fmla="*/ 6858000 h 6858000"/>
              <a:gd name="connsiteX4" fmla="*/ 0 w 940526"/>
              <a:gd name="connsiteY4" fmla="*/ 0 h 6858000"/>
              <a:gd name="connsiteX0" fmla="*/ 0 w 940526"/>
              <a:gd name="connsiteY0" fmla="*/ 0 h 6858000"/>
              <a:gd name="connsiteX1" fmla="*/ 940526 w 940526"/>
              <a:gd name="connsiteY1" fmla="*/ 0 h 6858000"/>
              <a:gd name="connsiteX2" fmla="*/ 940526 w 940526"/>
              <a:gd name="connsiteY2" fmla="*/ 6858000 h 6858000"/>
              <a:gd name="connsiteX3" fmla="*/ 0 w 940526"/>
              <a:gd name="connsiteY3" fmla="*/ 6858000 h 6858000"/>
              <a:gd name="connsiteX4" fmla="*/ 0 w 940526"/>
              <a:gd name="connsiteY4" fmla="*/ 3435531 h 6858000"/>
              <a:gd name="connsiteX5" fmla="*/ 0 w 940526"/>
              <a:gd name="connsiteY5" fmla="*/ 0 h 6858000"/>
              <a:gd name="connsiteX0" fmla="*/ 3278777 w 4219303"/>
              <a:gd name="connsiteY0" fmla="*/ 0 h 6858000"/>
              <a:gd name="connsiteX1" fmla="*/ 4219303 w 4219303"/>
              <a:gd name="connsiteY1" fmla="*/ 0 h 6858000"/>
              <a:gd name="connsiteX2" fmla="*/ 4219303 w 4219303"/>
              <a:gd name="connsiteY2" fmla="*/ 6858000 h 6858000"/>
              <a:gd name="connsiteX3" fmla="*/ 3278777 w 4219303"/>
              <a:gd name="connsiteY3" fmla="*/ 6858000 h 6858000"/>
              <a:gd name="connsiteX4" fmla="*/ 0 w 4219303"/>
              <a:gd name="connsiteY4" fmla="*/ 3448594 h 6858000"/>
              <a:gd name="connsiteX5" fmla="*/ 3278777 w 4219303"/>
              <a:gd name="connsiteY5" fmla="*/ 0 h 6858000"/>
              <a:gd name="connsiteX0" fmla="*/ 3278777 w 4219303"/>
              <a:gd name="connsiteY0" fmla="*/ 0 h 6858000"/>
              <a:gd name="connsiteX1" fmla="*/ 4219303 w 4219303"/>
              <a:gd name="connsiteY1" fmla="*/ 0 h 6858000"/>
              <a:gd name="connsiteX2" fmla="*/ 4206241 w 4219303"/>
              <a:gd name="connsiteY2" fmla="*/ 3435531 h 6858000"/>
              <a:gd name="connsiteX3" fmla="*/ 4219303 w 4219303"/>
              <a:gd name="connsiteY3" fmla="*/ 6858000 h 6858000"/>
              <a:gd name="connsiteX4" fmla="*/ 3278777 w 4219303"/>
              <a:gd name="connsiteY4" fmla="*/ 6858000 h 6858000"/>
              <a:gd name="connsiteX5" fmla="*/ 0 w 4219303"/>
              <a:gd name="connsiteY5" fmla="*/ 3448594 h 6858000"/>
              <a:gd name="connsiteX6" fmla="*/ 3278777 w 4219303"/>
              <a:gd name="connsiteY6" fmla="*/ 0 h 6858000"/>
              <a:gd name="connsiteX0" fmla="*/ 3278777 w 4219303"/>
              <a:gd name="connsiteY0" fmla="*/ 0 h 6858000"/>
              <a:gd name="connsiteX1" fmla="*/ 4219303 w 4219303"/>
              <a:gd name="connsiteY1" fmla="*/ 0 h 6858000"/>
              <a:gd name="connsiteX2" fmla="*/ 509452 w 4219303"/>
              <a:gd name="connsiteY2" fmla="*/ 3396342 h 6858000"/>
              <a:gd name="connsiteX3" fmla="*/ 4219303 w 4219303"/>
              <a:gd name="connsiteY3" fmla="*/ 6858000 h 6858000"/>
              <a:gd name="connsiteX4" fmla="*/ 3278777 w 4219303"/>
              <a:gd name="connsiteY4" fmla="*/ 6858000 h 6858000"/>
              <a:gd name="connsiteX5" fmla="*/ 0 w 4219303"/>
              <a:gd name="connsiteY5" fmla="*/ 3448594 h 6858000"/>
              <a:gd name="connsiteX6" fmla="*/ 3278777 w 4219303"/>
              <a:gd name="connsiteY6" fmla="*/ 0 h 6858000"/>
              <a:gd name="connsiteX0" fmla="*/ 3278777 w 4219303"/>
              <a:gd name="connsiteY0" fmla="*/ 0 h 6858000"/>
              <a:gd name="connsiteX1" fmla="*/ 4219303 w 4219303"/>
              <a:gd name="connsiteY1" fmla="*/ 0 h 6858000"/>
              <a:gd name="connsiteX2" fmla="*/ 888275 w 4219303"/>
              <a:gd name="connsiteY2" fmla="*/ 3435531 h 6858000"/>
              <a:gd name="connsiteX3" fmla="*/ 4219303 w 4219303"/>
              <a:gd name="connsiteY3" fmla="*/ 6858000 h 6858000"/>
              <a:gd name="connsiteX4" fmla="*/ 3278777 w 4219303"/>
              <a:gd name="connsiteY4" fmla="*/ 6858000 h 6858000"/>
              <a:gd name="connsiteX5" fmla="*/ 0 w 4219303"/>
              <a:gd name="connsiteY5" fmla="*/ 3448594 h 6858000"/>
              <a:gd name="connsiteX6" fmla="*/ 3278777 w 4219303"/>
              <a:gd name="connsiteY6" fmla="*/ 0 h 6858000"/>
              <a:gd name="connsiteX0" fmla="*/ 3278777 w 4219303"/>
              <a:gd name="connsiteY0" fmla="*/ 0 h 6858000"/>
              <a:gd name="connsiteX1" fmla="*/ 4219303 w 4219303"/>
              <a:gd name="connsiteY1" fmla="*/ 0 h 6858000"/>
              <a:gd name="connsiteX2" fmla="*/ 888275 w 4219303"/>
              <a:gd name="connsiteY2" fmla="*/ 3435531 h 6858000"/>
              <a:gd name="connsiteX3" fmla="*/ 4219303 w 4219303"/>
              <a:gd name="connsiteY3" fmla="*/ 6858000 h 6858000"/>
              <a:gd name="connsiteX4" fmla="*/ 3278777 w 4219303"/>
              <a:gd name="connsiteY4" fmla="*/ 6858000 h 6858000"/>
              <a:gd name="connsiteX5" fmla="*/ 0 w 4219303"/>
              <a:gd name="connsiteY5" fmla="*/ 3467644 h 6858000"/>
              <a:gd name="connsiteX6" fmla="*/ 3278777 w 4219303"/>
              <a:gd name="connsiteY6" fmla="*/ 0 h 6858000"/>
              <a:gd name="connsiteX0" fmla="*/ 3278777 w 4219303"/>
              <a:gd name="connsiteY0" fmla="*/ 0 h 6858000"/>
              <a:gd name="connsiteX1" fmla="*/ 4219303 w 4219303"/>
              <a:gd name="connsiteY1" fmla="*/ 0 h 6858000"/>
              <a:gd name="connsiteX2" fmla="*/ 893037 w 4219303"/>
              <a:gd name="connsiteY2" fmla="*/ 3473631 h 6858000"/>
              <a:gd name="connsiteX3" fmla="*/ 4219303 w 4219303"/>
              <a:gd name="connsiteY3" fmla="*/ 6858000 h 6858000"/>
              <a:gd name="connsiteX4" fmla="*/ 3278777 w 4219303"/>
              <a:gd name="connsiteY4" fmla="*/ 6858000 h 6858000"/>
              <a:gd name="connsiteX5" fmla="*/ 0 w 4219303"/>
              <a:gd name="connsiteY5" fmla="*/ 3467644 h 6858000"/>
              <a:gd name="connsiteX6" fmla="*/ 3278777 w 4219303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19303" h="6858000">
                <a:moveTo>
                  <a:pt x="3278777" y="0"/>
                </a:moveTo>
                <a:lnTo>
                  <a:pt x="4219303" y="0"/>
                </a:lnTo>
                <a:lnTo>
                  <a:pt x="893037" y="3473631"/>
                </a:lnTo>
                <a:lnTo>
                  <a:pt x="4219303" y="6858000"/>
                </a:lnTo>
                <a:lnTo>
                  <a:pt x="3278777" y="6858000"/>
                </a:lnTo>
                <a:lnTo>
                  <a:pt x="0" y="3467644"/>
                </a:lnTo>
                <a:lnTo>
                  <a:pt x="3278777" y="0"/>
                </a:lnTo>
                <a:close/>
              </a:path>
            </a:pathLst>
          </a:cu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00" y="4038600"/>
            <a:ext cx="3683000" cy="1143000"/>
          </a:xfrm>
        </p:spPr>
        <p:txBody>
          <a:bodyPr/>
          <a:lstStyle>
            <a:lvl1pPr algn="l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628899"/>
            <a:ext cx="2025053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509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70" t="7838" r="26831" b="8048"/>
          <a:stretch/>
        </p:blipFill>
        <p:spPr>
          <a:xfrm>
            <a:off x="4140200" y="-2"/>
            <a:ext cx="5008113" cy="6858002"/>
          </a:xfrm>
          <a:prstGeom prst="rect">
            <a:avLst/>
          </a:prstGeom>
        </p:spPr>
      </p:pic>
      <p:sp>
        <p:nvSpPr>
          <p:cNvPr id="8" name="Rectangle 2"/>
          <p:cNvSpPr/>
          <p:nvPr userDrawn="1"/>
        </p:nvSpPr>
        <p:spPr>
          <a:xfrm>
            <a:off x="0" y="0"/>
            <a:ext cx="6613072" cy="6858000"/>
          </a:xfrm>
          <a:custGeom>
            <a:avLst/>
            <a:gdLst>
              <a:gd name="connsiteX0" fmla="*/ 0 w 8817429"/>
              <a:gd name="connsiteY0" fmla="*/ 0 h 6858000"/>
              <a:gd name="connsiteX1" fmla="*/ 8817429 w 8817429"/>
              <a:gd name="connsiteY1" fmla="*/ 0 h 6858000"/>
              <a:gd name="connsiteX2" fmla="*/ 8817429 w 8817429"/>
              <a:gd name="connsiteY2" fmla="*/ 6858000 h 6858000"/>
              <a:gd name="connsiteX3" fmla="*/ 0 w 8817429"/>
              <a:gd name="connsiteY3" fmla="*/ 6858000 h 6858000"/>
              <a:gd name="connsiteX4" fmla="*/ 0 w 8817429"/>
              <a:gd name="connsiteY4" fmla="*/ 0 h 6858000"/>
              <a:gd name="connsiteX0" fmla="*/ 0 w 8830491"/>
              <a:gd name="connsiteY0" fmla="*/ 0 h 6858000"/>
              <a:gd name="connsiteX1" fmla="*/ 8817429 w 8830491"/>
              <a:gd name="connsiteY1" fmla="*/ 0 h 6858000"/>
              <a:gd name="connsiteX2" fmla="*/ 8830491 w 8830491"/>
              <a:gd name="connsiteY2" fmla="*/ 3435531 h 6858000"/>
              <a:gd name="connsiteX3" fmla="*/ 8817429 w 8830491"/>
              <a:gd name="connsiteY3" fmla="*/ 6858000 h 6858000"/>
              <a:gd name="connsiteX4" fmla="*/ 0 w 8830491"/>
              <a:gd name="connsiteY4" fmla="*/ 6858000 h 6858000"/>
              <a:gd name="connsiteX5" fmla="*/ 0 w 8830491"/>
              <a:gd name="connsiteY5" fmla="*/ 0 h 6858000"/>
              <a:gd name="connsiteX0" fmla="*/ 0 w 8817429"/>
              <a:gd name="connsiteY0" fmla="*/ 0 h 6858000"/>
              <a:gd name="connsiteX1" fmla="*/ 8817429 w 8817429"/>
              <a:gd name="connsiteY1" fmla="*/ 0 h 6858000"/>
              <a:gd name="connsiteX2" fmla="*/ 6126479 w 8817429"/>
              <a:gd name="connsiteY2" fmla="*/ 3435531 h 6858000"/>
              <a:gd name="connsiteX3" fmla="*/ 8817429 w 8817429"/>
              <a:gd name="connsiteY3" fmla="*/ 6858000 h 6858000"/>
              <a:gd name="connsiteX4" fmla="*/ 0 w 8817429"/>
              <a:gd name="connsiteY4" fmla="*/ 6858000 h 6858000"/>
              <a:gd name="connsiteX5" fmla="*/ 0 w 8817429"/>
              <a:gd name="connsiteY5" fmla="*/ 0 h 6858000"/>
              <a:gd name="connsiteX0" fmla="*/ 0 w 8817429"/>
              <a:gd name="connsiteY0" fmla="*/ 0 h 6858000"/>
              <a:gd name="connsiteX1" fmla="*/ 8817429 w 8817429"/>
              <a:gd name="connsiteY1" fmla="*/ 0 h 6858000"/>
              <a:gd name="connsiteX2" fmla="*/ 4663439 w 8817429"/>
              <a:gd name="connsiteY2" fmla="*/ 3383280 h 6858000"/>
              <a:gd name="connsiteX3" fmla="*/ 8817429 w 8817429"/>
              <a:gd name="connsiteY3" fmla="*/ 6858000 h 6858000"/>
              <a:gd name="connsiteX4" fmla="*/ 0 w 8817429"/>
              <a:gd name="connsiteY4" fmla="*/ 6858000 h 6858000"/>
              <a:gd name="connsiteX5" fmla="*/ 0 w 8817429"/>
              <a:gd name="connsiteY5" fmla="*/ 0 h 6858000"/>
              <a:gd name="connsiteX0" fmla="*/ 0 w 8817429"/>
              <a:gd name="connsiteY0" fmla="*/ 0 h 6858000"/>
              <a:gd name="connsiteX1" fmla="*/ 8817429 w 8817429"/>
              <a:gd name="connsiteY1" fmla="*/ 0 h 6858000"/>
              <a:gd name="connsiteX2" fmla="*/ 5551714 w 8817429"/>
              <a:gd name="connsiteY2" fmla="*/ 3435531 h 6858000"/>
              <a:gd name="connsiteX3" fmla="*/ 8817429 w 8817429"/>
              <a:gd name="connsiteY3" fmla="*/ 6858000 h 6858000"/>
              <a:gd name="connsiteX4" fmla="*/ 0 w 8817429"/>
              <a:gd name="connsiteY4" fmla="*/ 6858000 h 6858000"/>
              <a:gd name="connsiteX5" fmla="*/ 0 w 8817429"/>
              <a:gd name="connsiteY5" fmla="*/ 0 h 6858000"/>
              <a:gd name="connsiteX0" fmla="*/ 0 w 8817429"/>
              <a:gd name="connsiteY0" fmla="*/ 0 h 6858000"/>
              <a:gd name="connsiteX1" fmla="*/ 8817429 w 8817429"/>
              <a:gd name="connsiteY1" fmla="*/ 0 h 6858000"/>
              <a:gd name="connsiteX2" fmla="*/ 5551714 w 8817429"/>
              <a:gd name="connsiteY2" fmla="*/ 3464106 h 6858000"/>
              <a:gd name="connsiteX3" fmla="*/ 8817429 w 8817429"/>
              <a:gd name="connsiteY3" fmla="*/ 6858000 h 6858000"/>
              <a:gd name="connsiteX4" fmla="*/ 0 w 8817429"/>
              <a:gd name="connsiteY4" fmla="*/ 6858000 h 6858000"/>
              <a:gd name="connsiteX5" fmla="*/ 0 w 8817429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17429" h="6858000">
                <a:moveTo>
                  <a:pt x="0" y="0"/>
                </a:moveTo>
                <a:lnTo>
                  <a:pt x="8817429" y="0"/>
                </a:lnTo>
                <a:lnTo>
                  <a:pt x="5551714" y="3464106"/>
                </a:lnTo>
                <a:lnTo>
                  <a:pt x="881742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16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5"/>
          <p:cNvSpPr/>
          <p:nvPr userDrawn="1"/>
        </p:nvSpPr>
        <p:spPr>
          <a:xfrm>
            <a:off x="4251960" y="0"/>
            <a:ext cx="3164477" cy="6858000"/>
          </a:xfrm>
          <a:custGeom>
            <a:avLst/>
            <a:gdLst>
              <a:gd name="connsiteX0" fmla="*/ 0 w 940526"/>
              <a:gd name="connsiteY0" fmla="*/ 0 h 6858000"/>
              <a:gd name="connsiteX1" fmla="*/ 940526 w 940526"/>
              <a:gd name="connsiteY1" fmla="*/ 0 h 6858000"/>
              <a:gd name="connsiteX2" fmla="*/ 940526 w 940526"/>
              <a:gd name="connsiteY2" fmla="*/ 6858000 h 6858000"/>
              <a:gd name="connsiteX3" fmla="*/ 0 w 940526"/>
              <a:gd name="connsiteY3" fmla="*/ 6858000 h 6858000"/>
              <a:gd name="connsiteX4" fmla="*/ 0 w 940526"/>
              <a:gd name="connsiteY4" fmla="*/ 0 h 6858000"/>
              <a:gd name="connsiteX0" fmla="*/ 0 w 940526"/>
              <a:gd name="connsiteY0" fmla="*/ 0 h 6858000"/>
              <a:gd name="connsiteX1" fmla="*/ 940526 w 940526"/>
              <a:gd name="connsiteY1" fmla="*/ 0 h 6858000"/>
              <a:gd name="connsiteX2" fmla="*/ 940526 w 940526"/>
              <a:gd name="connsiteY2" fmla="*/ 6858000 h 6858000"/>
              <a:gd name="connsiteX3" fmla="*/ 0 w 940526"/>
              <a:gd name="connsiteY3" fmla="*/ 6858000 h 6858000"/>
              <a:gd name="connsiteX4" fmla="*/ 0 w 940526"/>
              <a:gd name="connsiteY4" fmla="*/ 3435531 h 6858000"/>
              <a:gd name="connsiteX5" fmla="*/ 0 w 940526"/>
              <a:gd name="connsiteY5" fmla="*/ 0 h 6858000"/>
              <a:gd name="connsiteX0" fmla="*/ 3278777 w 4219303"/>
              <a:gd name="connsiteY0" fmla="*/ 0 h 6858000"/>
              <a:gd name="connsiteX1" fmla="*/ 4219303 w 4219303"/>
              <a:gd name="connsiteY1" fmla="*/ 0 h 6858000"/>
              <a:gd name="connsiteX2" fmla="*/ 4219303 w 4219303"/>
              <a:gd name="connsiteY2" fmla="*/ 6858000 h 6858000"/>
              <a:gd name="connsiteX3" fmla="*/ 3278777 w 4219303"/>
              <a:gd name="connsiteY3" fmla="*/ 6858000 h 6858000"/>
              <a:gd name="connsiteX4" fmla="*/ 0 w 4219303"/>
              <a:gd name="connsiteY4" fmla="*/ 3448594 h 6858000"/>
              <a:gd name="connsiteX5" fmla="*/ 3278777 w 4219303"/>
              <a:gd name="connsiteY5" fmla="*/ 0 h 6858000"/>
              <a:gd name="connsiteX0" fmla="*/ 3278777 w 4219303"/>
              <a:gd name="connsiteY0" fmla="*/ 0 h 6858000"/>
              <a:gd name="connsiteX1" fmla="*/ 4219303 w 4219303"/>
              <a:gd name="connsiteY1" fmla="*/ 0 h 6858000"/>
              <a:gd name="connsiteX2" fmla="*/ 4206241 w 4219303"/>
              <a:gd name="connsiteY2" fmla="*/ 3435531 h 6858000"/>
              <a:gd name="connsiteX3" fmla="*/ 4219303 w 4219303"/>
              <a:gd name="connsiteY3" fmla="*/ 6858000 h 6858000"/>
              <a:gd name="connsiteX4" fmla="*/ 3278777 w 4219303"/>
              <a:gd name="connsiteY4" fmla="*/ 6858000 h 6858000"/>
              <a:gd name="connsiteX5" fmla="*/ 0 w 4219303"/>
              <a:gd name="connsiteY5" fmla="*/ 3448594 h 6858000"/>
              <a:gd name="connsiteX6" fmla="*/ 3278777 w 4219303"/>
              <a:gd name="connsiteY6" fmla="*/ 0 h 6858000"/>
              <a:gd name="connsiteX0" fmla="*/ 3278777 w 4219303"/>
              <a:gd name="connsiteY0" fmla="*/ 0 h 6858000"/>
              <a:gd name="connsiteX1" fmla="*/ 4219303 w 4219303"/>
              <a:gd name="connsiteY1" fmla="*/ 0 h 6858000"/>
              <a:gd name="connsiteX2" fmla="*/ 509452 w 4219303"/>
              <a:gd name="connsiteY2" fmla="*/ 3396342 h 6858000"/>
              <a:gd name="connsiteX3" fmla="*/ 4219303 w 4219303"/>
              <a:gd name="connsiteY3" fmla="*/ 6858000 h 6858000"/>
              <a:gd name="connsiteX4" fmla="*/ 3278777 w 4219303"/>
              <a:gd name="connsiteY4" fmla="*/ 6858000 h 6858000"/>
              <a:gd name="connsiteX5" fmla="*/ 0 w 4219303"/>
              <a:gd name="connsiteY5" fmla="*/ 3448594 h 6858000"/>
              <a:gd name="connsiteX6" fmla="*/ 3278777 w 4219303"/>
              <a:gd name="connsiteY6" fmla="*/ 0 h 6858000"/>
              <a:gd name="connsiteX0" fmla="*/ 3278777 w 4219303"/>
              <a:gd name="connsiteY0" fmla="*/ 0 h 6858000"/>
              <a:gd name="connsiteX1" fmla="*/ 4219303 w 4219303"/>
              <a:gd name="connsiteY1" fmla="*/ 0 h 6858000"/>
              <a:gd name="connsiteX2" fmla="*/ 888275 w 4219303"/>
              <a:gd name="connsiteY2" fmla="*/ 3435531 h 6858000"/>
              <a:gd name="connsiteX3" fmla="*/ 4219303 w 4219303"/>
              <a:gd name="connsiteY3" fmla="*/ 6858000 h 6858000"/>
              <a:gd name="connsiteX4" fmla="*/ 3278777 w 4219303"/>
              <a:gd name="connsiteY4" fmla="*/ 6858000 h 6858000"/>
              <a:gd name="connsiteX5" fmla="*/ 0 w 4219303"/>
              <a:gd name="connsiteY5" fmla="*/ 3448594 h 6858000"/>
              <a:gd name="connsiteX6" fmla="*/ 3278777 w 4219303"/>
              <a:gd name="connsiteY6" fmla="*/ 0 h 6858000"/>
              <a:gd name="connsiteX0" fmla="*/ 3278777 w 4219303"/>
              <a:gd name="connsiteY0" fmla="*/ 0 h 6858000"/>
              <a:gd name="connsiteX1" fmla="*/ 4219303 w 4219303"/>
              <a:gd name="connsiteY1" fmla="*/ 0 h 6858000"/>
              <a:gd name="connsiteX2" fmla="*/ 888275 w 4219303"/>
              <a:gd name="connsiteY2" fmla="*/ 3435531 h 6858000"/>
              <a:gd name="connsiteX3" fmla="*/ 4219303 w 4219303"/>
              <a:gd name="connsiteY3" fmla="*/ 6858000 h 6858000"/>
              <a:gd name="connsiteX4" fmla="*/ 3278777 w 4219303"/>
              <a:gd name="connsiteY4" fmla="*/ 6858000 h 6858000"/>
              <a:gd name="connsiteX5" fmla="*/ 0 w 4219303"/>
              <a:gd name="connsiteY5" fmla="*/ 3467644 h 6858000"/>
              <a:gd name="connsiteX6" fmla="*/ 3278777 w 4219303"/>
              <a:gd name="connsiteY6" fmla="*/ 0 h 6858000"/>
              <a:gd name="connsiteX0" fmla="*/ 3278777 w 4219303"/>
              <a:gd name="connsiteY0" fmla="*/ 0 h 6858000"/>
              <a:gd name="connsiteX1" fmla="*/ 4219303 w 4219303"/>
              <a:gd name="connsiteY1" fmla="*/ 0 h 6858000"/>
              <a:gd name="connsiteX2" fmla="*/ 893037 w 4219303"/>
              <a:gd name="connsiteY2" fmla="*/ 3473631 h 6858000"/>
              <a:gd name="connsiteX3" fmla="*/ 4219303 w 4219303"/>
              <a:gd name="connsiteY3" fmla="*/ 6858000 h 6858000"/>
              <a:gd name="connsiteX4" fmla="*/ 3278777 w 4219303"/>
              <a:gd name="connsiteY4" fmla="*/ 6858000 h 6858000"/>
              <a:gd name="connsiteX5" fmla="*/ 0 w 4219303"/>
              <a:gd name="connsiteY5" fmla="*/ 3467644 h 6858000"/>
              <a:gd name="connsiteX6" fmla="*/ 3278777 w 4219303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19303" h="6858000">
                <a:moveTo>
                  <a:pt x="3278777" y="0"/>
                </a:moveTo>
                <a:lnTo>
                  <a:pt x="4219303" y="0"/>
                </a:lnTo>
                <a:lnTo>
                  <a:pt x="893037" y="3473631"/>
                </a:lnTo>
                <a:lnTo>
                  <a:pt x="4219303" y="6858000"/>
                </a:lnTo>
                <a:lnTo>
                  <a:pt x="3278777" y="6858000"/>
                </a:lnTo>
                <a:lnTo>
                  <a:pt x="0" y="3467644"/>
                </a:lnTo>
                <a:lnTo>
                  <a:pt x="3278777" y="0"/>
                </a:lnTo>
                <a:close/>
              </a:path>
            </a:pathLst>
          </a:custGeom>
          <a:solidFill>
            <a:srgbClr val="00467F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46100" y="4038600"/>
            <a:ext cx="3683000" cy="1143000"/>
          </a:xfrm>
        </p:spPr>
        <p:txBody>
          <a:bodyPr/>
          <a:lstStyle>
            <a:lvl1pPr algn="l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628899"/>
            <a:ext cx="2025053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058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70" t="7838" r="26831" b="8048"/>
          <a:stretch/>
        </p:blipFill>
        <p:spPr>
          <a:xfrm>
            <a:off x="4140200" y="-2"/>
            <a:ext cx="5008113" cy="6858002"/>
          </a:xfrm>
          <a:prstGeom prst="rect">
            <a:avLst/>
          </a:prstGeom>
        </p:spPr>
      </p:pic>
      <p:sp>
        <p:nvSpPr>
          <p:cNvPr id="8" name="Rectangle 2"/>
          <p:cNvSpPr/>
          <p:nvPr userDrawn="1"/>
        </p:nvSpPr>
        <p:spPr>
          <a:xfrm>
            <a:off x="0" y="0"/>
            <a:ext cx="6613072" cy="6858000"/>
          </a:xfrm>
          <a:custGeom>
            <a:avLst/>
            <a:gdLst>
              <a:gd name="connsiteX0" fmla="*/ 0 w 8817429"/>
              <a:gd name="connsiteY0" fmla="*/ 0 h 6858000"/>
              <a:gd name="connsiteX1" fmla="*/ 8817429 w 8817429"/>
              <a:gd name="connsiteY1" fmla="*/ 0 h 6858000"/>
              <a:gd name="connsiteX2" fmla="*/ 8817429 w 8817429"/>
              <a:gd name="connsiteY2" fmla="*/ 6858000 h 6858000"/>
              <a:gd name="connsiteX3" fmla="*/ 0 w 8817429"/>
              <a:gd name="connsiteY3" fmla="*/ 6858000 h 6858000"/>
              <a:gd name="connsiteX4" fmla="*/ 0 w 8817429"/>
              <a:gd name="connsiteY4" fmla="*/ 0 h 6858000"/>
              <a:gd name="connsiteX0" fmla="*/ 0 w 8830491"/>
              <a:gd name="connsiteY0" fmla="*/ 0 h 6858000"/>
              <a:gd name="connsiteX1" fmla="*/ 8817429 w 8830491"/>
              <a:gd name="connsiteY1" fmla="*/ 0 h 6858000"/>
              <a:gd name="connsiteX2" fmla="*/ 8830491 w 8830491"/>
              <a:gd name="connsiteY2" fmla="*/ 3435531 h 6858000"/>
              <a:gd name="connsiteX3" fmla="*/ 8817429 w 8830491"/>
              <a:gd name="connsiteY3" fmla="*/ 6858000 h 6858000"/>
              <a:gd name="connsiteX4" fmla="*/ 0 w 8830491"/>
              <a:gd name="connsiteY4" fmla="*/ 6858000 h 6858000"/>
              <a:gd name="connsiteX5" fmla="*/ 0 w 8830491"/>
              <a:gd name="connsiteY5" fmla="*/ 0 h 6858000"/>
              <a:gd name="connsiteX0" fmla="*/ 0 w 8817429"/>
              <a:gd name="connsiteY0" fmla="*/ 0 h 6858000"/>
              <a:gd name="connsiteX1" fmla="*/ 8817429 w 8817429"/>
              <a:gd name="connsiteY1" fmla="*/ 0 h 6858000"/>
              <a:gd name="connsiteX2" fmla="*/ 6126479 w 8817429"/>
              <a:gd name="connsiteY2" fmla="*/ 3435531 h 6858000"/>
              <a:gd name="connsiteX3" fmla="*/ 8817429 w 8817429"/>
              <a:gd name="connsiteY3" fmla="*/ 6858000 h 6858000"/>
              <a:gd name="connsiteX4" fmla="*/ 0 w 8817429"/>
              <a:gd name="connsiteY4" fmla="*/ 6858000 h 6858000"/>
              <a:gd name="connsiteX5" fmla="*/ 0 w 8817429"/>
              <a:gd name="connsiteY5" fmla="*/ 0 h 6858000"/>
              <a:gd name="connsiteX0" fmla="*/ 0 w 8817429"/>
              <a:gd name="connsiteY0" fmla="*/ 0 h 6858000"/>
              <a:gd name="connsiteX1" fmla="*/ 8817429 w 8817429"/>
              <a:gd name="connsiteY1" fmla="*/ 0 h 6858000"/>
              <a:gd name="connsiteX2" fmla="*/ 4663439 w 8817429"/>
              <a:gd name="connsiteY2" fmla="*/ 3383280 h 6858000"/>
              <a:gd name="connsiteX3" fmla="*/ 8817429 w 8817429"/>
              <a:gd name="connsiteY3" fmla="*/ 6858000 h 6858000"/>
              <a:gd name="connsiteX4" fmla="*/ 0 w 8817429"/>
              <a:gd name="connsiteY4" fmla="*/ 6858000 h 6858000"/>
              <a:gd name="connsiteX5" fmla="*/ 0 w 8817429"/>
              <a:gd name="connsiteY5" fmla="*/ 0 h 6858000"/>
              <a:gd name="connsiteX0" fmla="*/ 0 w 8817429"/>
              <a:gd name="connsiteY0" fmla="*/ 0 h 6858000"/>
              <a:gd name="connsiteX1" fmla="*/ 8817429 w 8817429"/>
              <a:gd name="connsiteY1" fmla="*/ 0 h 6858000"/>
              <a:gd name="connsiteX2" fmla="*/ 5551714 w 8817429"/>
              <a:gd name="connsiteY2" fmla="*/ 3435531 h 6858000"/>
              <a:gd name="connsiteX3" fmla="*/ 8817429 w 8817429"/>
              <a:gd name="connsiteY3" fmla="*/ 6858000 h 6858000"/>
              <a:gd name="connsiteX4" fmla="*/ 0 w 8817429"/>
              <a:gd name="connsiteY4" fmla="*/ 6858000 h 6858000"/>
              <a:gd name="connsiteX5" fmla="*/ 0 w 8817429"/>
              <a:gd name="connsiteY5" fmla="*/ 0 h 6858000"/>
              <a:gd name="connsiteX0" fmla="*/ 0 w 8817429"/>
              <a:gd name="connsiteY0" fmla="*/ 0 h 6858000"/>
              <a:gd name="connsiteX1" fmla="*/ 8817429 w 8817429"/>
              <a:gd name="connsiteY1" fmla="*/ 0 h 6858000"/>
              <a:gd name="connsiteX2" fmla="*/ 5551714 w 8817429"/>
              <a:gd name="connsiteY2" fmla="*/ 3464106 h 6858000"/>
              <a:gd name="connsiteX3" fmla="*/ 8817429 w 8817429"/>
              <a:gd name="connsiteY3" fmla="*/ 6858000 h 6858000"/>
              <a:gd name="connsiteX4" fmla="*/ 0 w 8817429"/>
              <a:gd name="connsiteY4" fmla="*/ 6858000 h 6858000"/>
              <a:gd name="connsiteX5" fmla="*/ 0 w 8817429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17429" h="6858000">
                <a:moveTo>
                  <a:pt x="0" y="0"/>
                </a:moveTo>
                <a:lnTo>
                  <a:pt x="8817429" y="0"/>
                </a:lnTo>
                <a:lnTo>
                  <a:pt x="5551714" y="3464106"/>
                </a:lnTo>
                <a:lnTo>
                  <a:pt x="881742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16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46100" y="4038600"/>
            <a:ext cx="3683000" cy="1143000"/>
          </a:xfrm>
        </p:spPr>
        <p:txBody>
          <a:bodyPr/>
          <a:lstStyle>
            <a:lvl1pPr algn="l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628899"/>
            <a:ext cx="2025053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584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gradFill>
          <a:gsLst>
            <a:gs pos="0">
              <a:schemeClr val="bg2">
                <a:lumMod val="50000"/>
              </a:schemeClr>
            </a:gs>
            <a:gs pos="82000">
              <a:srgbClr val="161F28">
                <a:lumMod val="0"/>
              </a:srgb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/>
          <p:nvPr userDrawn="1"/>
        </p:nvSpPr>
        <p:spPr>
          <a:xfrm>
            <a:off x="0" y="0"/>
            <a:ext cx="9144000" cy="6858000"/>
          </a:xfrm>
          <a:custGeom>
            <a:avLst/>
            <a:gdLst>
              <a:gd name="connsiteX0" fmla="*/ 0 w 8817429"/>
              <a:gd name="connsiteY0" fmla="*/ 0 h 6858000"/>
              <a:gd name="connsiteX1" fmla="*/ 8817429 w 8817429"/>
              <a:gd name="connsiteY1" fmla="*/ 0 h 6858000"/>
              <a:gd name="connsiteX2" fmla="*/ 8817429 w 8817429"/>
              <a:gd name="connsiteY2" fmla="*/ 6858000 h 6858000"/>
              <a:gd name="connsiteX3" fmla="*/ 0 w 8817429"/>
              <a:gd name="connsiteY3" fmla="*/ 6858000 h 6858000"/>
              <a:gd name="connsiteX4" fmla="*/ 0 w 8817429"/>
              <a:gd name="connsiteY4" fmla="*/ 0 h 6858000"/>
              <a:gd name="connsiteX0" fmla="*/ 0 w 8830491"/>
              <a:gd name="connsiteY0" fmla="*/ 0 h 6858000"/>
              <a:gd name="connsiteX1" fmla="*/ 8817429 w 8830491"/>
              <a:gd name="connsiteY1" fmla="*/ 0 h 6858000"/>
              <a:gd name="connsiteX2" fmla="*/ 8830491 w 8830491"/>
              <a:gd name="connsiteY2" fmla="*/ 3435531 h 6858000"/>
              <a:gd name="connsiteX3" fmla="*/ 8817429 w 8830491"/>
              <a:gd name="connsiteY3" fmla="*/ 6858000 h 6858000"/>
              <a:gd name="connsiteX4" fmla="*/ 0 w 8830491"/>
              <a:gd name="connsiteY4" fmla="*/ 6858000 h 6858000"/>
              <a:gd name="connsiteX5" fmla="*/ 0 w 8830491"/>
              <a:gd name="connsiteY5" fmla="*/ 0 h 6858000"/>
              <a:gd name="connsiteX0" fmla="*/ 0 w 8817429"/>
              <a:gd name="connsiteY0" fmla="*/ 0 h 6858000"/>
              <a:gd name="connsiteX1" fmla="*/ 8817429 w 8817429"/>
              <a:gd name="connsiteY1" fmla="*/ 0 h 6858000"/>
              <a:gd name="connsiteX2" fmla="*/ 6126479 w 8817429"/>
              <a:gd name="connsiteY2" fmla="*/ 3435531 h 6858000"/>
              <a:gd name="connsiteX3" fmla="*/ 8817429 w 8817429"/>
              <a:gd name="connsiteY3" fmla="*/ 6858000 h 6858000"/>
              <a:gd name="connsiteX4" fmla="*/ 0 w 8817429"/>
              <a:gd name="connsiteY4" fmla="*/ 6858000 h 6858000"/>
              <a:gd name="connsiteX5" fmla="*/ 0 w 8817429"/>
              <a:gd name="connsiteY5" fmla="*/ 0 h 6858000"/>
              <a:gd name="connsiteX0" fmla="*/ 0 w 8817429"/>
              <a:gd name="connsiteY0" fmla="*/ 0 h 6858000"/>
              <a:gd name="connsiteX1" fmla="*/ 8817429 w 8817429"/>
              <a:gd name="connsiteY1" fmla="*/ 0 h 6858000"/>
              <a:gd name="connsiteX2" fmla="*/ 4663439 w 8817429"/>
              <a:gd name="connsiteY2" fmla="*/ 3383280 h 6858000"/>
              <a:gd name="connsiteX3" fmla="*/ 8817429 w 8817429"/>
              <a:gd name="connsiteY3" fmla="*/ 6858000 h 6858000"/>
              <a:gd name="connsiteX4" fmla="*/ 0 w 8817429"/>
              <a:gd name="connsiteY4" fmla="*/ 6858000 h 6858000"/>
              <a:gd name="connsiteX5" fmla="*/ 0 w 8817429"/>
              <a:gd name="connsiteY5" fmla="*/ 0 h 6858000"/>
              <a:gd name="connsiteX0" fmla="*/ 0 w 8817429"/>
              <a:gd name="connsiteY0" fmla="*/ 0 h 6858000"/>
              <a:gd name="connsiteX1" fmla="*/ 8817429 w 8817429"/>
              <a:gd name="connsiteY1" fmla="*/ 0 h 6858000"/>
              <a:gd name="connsiteX2" fmla="*/ 5551714 w 8817429"/>
              <a:gd name="connsiteY2" fmla="*/ 3435531 h 6858000"/>
              <a:gd name="connsiteX3" fmla="*/ 8817429 w 8817429"/>
              <a:gd name="connsiteY3" fmla="*/ 6858000 h 6858000"/>
              <a:gd name="connsiteX4" fmla="*/ 0 w 8817429"/>
              <a:gd name="connsiteY4" fmla="*/ 6858000 h 6858000"/>
              <a:gd name="connsiteX5" fmla="*/ 0 w 8817429"/>
              <a:gd name="connsiteY5" fmla="*/ 0 h 6858000"/>
              <a:gd name="connsiteX0" fmla="*/ 0 w 8817429"/>
              <a:gd name="connsiteY0" fmla="*/ 0 h 6858000"/>
              <a:gd name="connsiteX1" fmla="*/ 8817429 w 8817429"/>
              <a:gd name="connsiteY1" fmla="*/ 0 h 6858000"/>
              <a:gd name="connsiteX2" fmla="*/ 5551714 w 8817429"/>
              <a:gd name="connsiteY2" fmla="*/ 3464106 h 6858000"/>
              <a:gd name="connsiteX3" fmla="*/ 8817429 w 8817429"/>
              <a:gd name="connsiteY3" fmla="*/ 6858000 h 6858000"/>
              <a:gd name="connsiteX4" fmla="*/ 0 w 8817429"/>
              <a:gd name="connsiteY4" fmla="*/ 6858000 h 6858000"/>
              <a:gd name="connsiteX5" fmla="*/ 0 w 8817429"/>
              <a:gd name="connsiteY5" fmla="*/ 0 h 6858000"/>
              <a:gd name="connsiteX0" fmla="*/ 0 w 8817429"/>
              <a:gd name="connsiteY0" fmla="*/ 0 h 6858000"/>
              <a:gd name="connsiteX1" fmla="*/ 8817429 w 8817429"/>
              <a:gd name="connsiteY1" fmla="*/ 0 h 6858000"/>
              <a:gd name="connsiteX2" fmla="*/ 8784312 w 8817429"/>
              <a:gd name="connsiteY2" fmla="*/ 3786078 h 6858000"/>
              <a:gd name="connsiteX3" fmla="*/ 8817429 w 8817429"/>
              <a:gd name="connsiteY3" fmla="*/ 6858000 h 6858000"/>
              <a:gd name="connsiteX4" fmla="*/ 0 w 8817429"/>
              <a:gd name="connsiteY4" fmla="*/ 6858000 h 6858000"/>
              <a:gd name="connsiteX5" fmla="*/ 0 w 8817429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17429" h="6858000">
                <a:moveTo>
                  <a:pt x="0" y="0"/>
                </a:moveTo>
                <a:lnTo>
                  <a:pt x="8817429" y="0"/>
                </a:lnTo>
                <a:lnTo>
                  <a:pt x="8784312" y="3786078"/>
                </a:lnTo>
                <a:lnTo>
                  <a:pt x="881742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16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67000"/>
            <a:ext cx="7162800" cy="762000"/>
          </a:xfrm>
        </p:spPr>
        <p:txBody>
          <a:bodyPr/>
          <a:lstStyle>
            <a:lvl1pPr algn="l">
              <a:defRPr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04850" y="3429000"/>
            <a:ext cx="7086600" cy="0"/>
          </a:xfrm>
          <a:prstGeom prst="line">
            <a:avLst/>
          </a:prstGeom>
          <a:solidFill>
            <a:srgbClr val="0000CC"/>
          </a:solidFill>
          <a:ln w="12700" cap="flat" cmpd="sng" algn="ctr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37085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9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013307"/>
            <a:ext cx="9144000" cy="848882"/>
          </a:xfrm>
          <a:prstGeom prst="rect">
            <a:avLst/>
          </a:prstGeom>
          <a:solidFill>
            <a:srgbClr val="16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8229600" cy="1005840"/>
          </a:xfrm>
        </p:spPr>
        <p:txBody>
          <a:bodyPr>
            <a:normAutofit/>
          </a:bodyPr>
          <a:lstStyle>
            <a:lvl1pPr algn="l">
              <a:defRPr sz="1800" cap="all" baseline="0">
                <a:solidFill>
                  <a:schemeClr val="accent6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12684"/>
            <a:ext cx="8229600" cy="4516325"/>
          </a:xfrm>
        </p:spPr>
        <p:txBody>
          <a:bodyPr/>
          <a:lstStyle>
            <a:lvl1pPr marL="0" indent="0">
              <a:buNone/>
              <a:defRPr sz="1800" cap="none" baseline="0">
                <a:solidFill>
                  <a:schemeClr val="accent6">
                    <a:lumMod val="85000"/>
                    <a:lumOff val="15000"/>
                  </a:schemeClr>
                </a:solidFill>
              </a:defRPr>
            </a:lvl1pPr>
            <a:lvl2pPr marL="557213" indent="-214313">
              <a:buClr>
                <a:schemeClr val="tx1"/>
              </a:buClr>
              <a:buSzPct val="120000"/>
              <a:buFont typeface="Wingdings" panose="05000000000000000000" pitchFamily="2" charset="2"/>
              <a:buChar char="§"/>
              <a:defRPr sz="165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1"/>
              </a:buClr>
              <a:buFont typeface="Wingdings" panose="05000000000000000000" pitchFamily="2" charset="2"/>
              <a:buChar char="§"/>
              <a:defRPr sz="1500" baseline="0">
                <a:solidFill>
                  <a:schemeClr val="tx2"/>
                </a:solidFill>
              </a:defRPr>
            </a:lvl3pPr>
            <a:lvl4pPr marL="1200150" indent="-171450">
              <a:buClr>
                <a:schemeClr val="tx1"/>
              </a:buClr>
              <a:buFont typeface="Arial" panose="020B0604020202020204" pitchFamily="34" charset="0"/>
              <a:buChar char="•"/>
              <a:defRPr sz="1200" baseline="0">
                <a:solidFill>
                  <a:schemeClr val="tx2"/>
                </a:solidFill>
              </a:defRPr>
            </a:lvl4pPr>
            <a:lvl5pPr marL="1543050" indent="-171450">
              <a:buClr>
                <a:schemeClr val="tx1"/>
              </a:buClr>
              <a:buFont typeface="Wingdings" panose="05000000000000000000" pitchFamily="2" charset="2"/>
              <a:buChar char="§"/>
              <a:defRPr sz="105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892836"/>
            <a:ext cx="9144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0" y="6013306"/>
            <a:ext cx="9144000" cy="0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0047" y="5843623"/>
            <a:ext cx="1435889" cy="113464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76250" y="6337302"/>
            <a:ext cx="609600" cy="228600"/>
          </a:xfrm>
        </p:spPr>
        <p:txBody>
          <a:bodyPr/>
          <a:lstStyle>
            <a:lvl1pPr>
              <a:defRPr sz="1050" b="1">
                <a:solidFill>
                  <a:schemeClr val="bg1"/>
                </a:solidFill>
              </a:defRPr>
            </a:lvl1pPr>
          </a:lstStyle>
          <a:p>
            <a:fld id="{54290A22-2C6F-4208-90EA-749DF2D3A2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762001" y="6197606"/>
            <a:ext cx="6937772" cy="507995"/>
          </a:xfrm>
        </p:spPr>
        <p:txBody>
          <a:bodyPr/>
          <a:lstStyle>
            <a:lvl1pPr marL="0" indent="0">
              <a:buFontTx/>
              <a:buNone/>
              <a:defRPr sz="900" cap="all" spc="23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  <a:p>
            <a:pPr lvl="0"/>
            <a:r>
              <a:rPr lang="en-US" dirty="0" smtClean="0"/>
              <a:t>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226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8229600" cy="1005840"/>
          </a:xfrm>
        </p:spPr>
        <p:txBody>
          <a:bodyPr>
            <a:normAutofit/>
          </a:bodyPr>
          <a:lstStyle>
            <a:lvl1pPr algn="l">
              <a:defRPr sz="1800" cap="all" baseline="0">
                <a:solidFill>
                  <a:schemeClr val="accent6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2"/>
            <a:ext cx="4038600" cy="4343399"/>
          </a:xfrm>
        </p:spPr>
        <p:txBody>
          <a:bodyPr/>
          <a:lstStyle>
            <a:lvl1pPr marL="173831" indent="-173831">
              <a:buClr>
                <a:srgbClr val="00467F"/>
              </a:buClr>
              <a:buSzPct val="120000"/>
              <a:buFont typeface="Wingdings" panose="05000000000000000000" pitchFamily="2" charset="2"/>
              <a:buChar char="§"/>
              <a:defRPr sz="1800" cap="none" baseline="0">
                <a:solidFill>
                  <a:srgbClr val="161F28"/>
                </a:solidFill>
              </a:defRPr>
            </a:lvl1pPr>
            <a:lvl2pPr marL="340519" indent="-166688">
              <a:buClr>
                <a:schemeClr val="tx1"/>
              </a:buClr>
              <a:buFont typeface="Wingdings" charset="2"/>
              <a:buChar char="§"/>
              <a:defRPr sz="1650" baseline="0">
                <a:solidFill>
                  <a:schemeClr val="tx2"/>
                </a:solidFill>
              </a:defRPr>
            </a:lvl2pPr>
            <a:lvl3pPr marL="514350" indent="-173831">
              <a:buClr>
                <a:schemeClr val="tx1"/>
              </a:buClr>
              <a:buFont typeface="Arial"/>
              <a:buChar char="•"/>
              <a:defRPr sz="1500" baseline="0">
                <a:solidFill>
                  <a:schemeClr val="tx2"/>
                </a:solidFill>
              </a:defRPr>
            </a:lvl3pPr>
            <a:lvl4pPr marL="1200150" indent="-171450">
              <a:buClr>
                <a:schemeClr val="tx1"/>
              </a:buClr>
              <a:buFont typeface="Arial" panose="020B0604020202020204" pitchFamily="34" charset="0"/>
              <a:buChar char="•"/>
              <a:defRPr sz="1350" baseline="0">
                <a:solidFill>
                  <a:schemeClr val="tx2"/>
                </a:solidFill>
              </a:defRPr>
            </a:lvl4pPr>
            <a:lvl5pPr marL="1543050" indent="-171450">
              <a:buClr>
                <a:schemeClr val="tx1"/>
              </a:buClr>
              <a:buFont typeface="Wingdings" panose="05000000000000000000" pitchFamily="2" charset="2"/>
              <a:buChar char="§"/>
              <a:defRPr sz="1350" baseline="0">
                <a:solidFill>
                  <a:schemeClr val="tx2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2"/>
            <a:ext cx="4038600" cy="4343399"/>
          </a:xfrm>
        </p:spPr>
        <p:txBody>
          <a:bodyPr/>
          <a:lstStyle>
            <a:lvl1pPr marL="173831" indent="-173831">
              <a:buClr>
                <a:srgbClr val="00467F"/>
              </a:buClr>
              <a:buSzPct val="120000"/>
              <a:buFont typeface="Wingdings" panose="05000000000000000000" pitchFamily="2" charset="2"/>
              <a:buChar char="§"/>
              <a:defRPr sz="1800" cap="none" baseline="0">
                <a:solidFill>
                  <a:srgbClr val="161F28"/>
                </a:solidFill>
              </a:defRPr>
            </a:lvl1pPr>
            <a:lvl2pPr marL="340519" indent="-166688">
              <a:buClr>
                <a:schemeClr val="tx1"/>
              </a:buClr>
              <a:buFont typeface="Arial" panose="020B0604020202020204" pitchFamily="34" charset="0"/>
              <a:buChar char="•"/>
              <a:defRPr sz="1650" baseline="0">
                <a:solidFill>
                  <a:schemeClr val="tx2"/>
                </a:solidFill>
              </a:defRPr>
            </a:lvl2pPr>
            <a:lvl3pPr marL="514350" indent="-173831">
              <a:buClr>
                <a:schemeClr val="tx1"/>
              </a:buClr>
              <a:buFont typeface="Wingdings" panose="05000000000000000000" pitchFamily="2" charset="2"/>
              <a:buChar char="§"/>
              <a:defRPr sz="1500" baseline="0">
                <a:solidFill>
                  <a:schemeClr val="tx2"/>
                </a:solidFill>
              </a:defRPr>
            </a:lvl3pPr>
            <a:lvl4pPr marL="1200150" indent="-171450">
              <a:buClr>
                <a:schemeClr val="tx1"/>
              </a:buClr>
              <a:buFont typeface="Arial" panose="020B0604020202020204" pitchFamily="34" charset="0"/>
              <a:buChar char="•"/>
              <a:defRPr sz="1350" baseline="0">
                <a:solidFill>
                  <a:schemeClr val="tx2"/>
                </a:solidFill>
              </a:defRPr>
            </a:lvl4pPr>
            <a:lvl5pPr marL="1543050" indent="-171450">
              <a:buClr>
                <a:schemeClr val="tx1"/>
              </a:buClr>
              <a:buFont typeface="Wingdings" panose="05000000000000000000" pitchFamily="2" charset="2"/>
              <a:buChar char="§"/>
              <a:defRPr sz="1350" baseline="0">
                <a:solidFill>
                  <a:schemeClr val="tx2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892836"/>
            <a:ext cx="9144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 userDrawn="1"/>
        </p:nvSpPr>
        <p:spPr>
          <a:xfrm>
            <a:off x="0" y="6013307"/>
            <a:ext cx="9144000" cy="848882"/>
          </a:xfrm>
          <a:prstGeom prst="rect">
            <a:avLst/>
          </a:prstGeom>
          <a:solidFill>
            <a:srgbClr val="16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/>
              </a:solidFill>
            </a:endParaRP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013306"/>
            <a:ext cx="9144000" cy="0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0047" y="5843623"/>
            <a:ext cx="1435889" cy="1134642"/>
          </a:xfrm>
          <a:prstGeom prst="rect">
            <a:avLst/>
          </a:prstGeom>
        </p:spPr>
      </p:pic>
      <p:sp>
        <p:nvSpPr>
          <p:cNvPr id="2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76250" y="6337302"/>
            <a:ext cx="609600" cy="228600"/>
          </a:xfrm>
        </p:spPr>
        <p:txBody>
          <a:bodyPr/>
          <a:lstStyle>
            <a:lvl1pPr>
              <a:defRPr sz="1050" b="1">
                <a:solidFill>
                  <a:schemeClr val="bg1"/>
                </a:solidFill>
              </a:defRPr>
            </a:lvl1pPr>
          </a:lstStyle>
          <a:p>
            <a:fld id="{54290A22-2C6F-4208-90EA-749DF2D3A2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762001" y="6197606"/>
            <a:ext cx="6937772" cy="507995"/>
          </a:xfrm>
        </p:spPr>
        <p:txBody>
          <a:bodyPr/>
          <a:lstStyle>
            <a:lvl1pPr marL="0" indent="0">
              <a:buFontTx/>
              <a:buNone/>
              <a:defRPr sz="900" cap="all" spc="23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  <a:p>
            <a:pPr lvl="0"/>
            <a:r>
              <a:rPr lang="en-US" dirty="0" smtClean="0"/>
              <a:t>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929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803275"/>
          </a:xfrm>
        </p:spPr>
        <p:txBody>
          <a:bodyPr anchor="b">
            <a:normAutofit/>
          </a:bodyPr>
          <a:lstStyle>
            <a:lvl1pPr marL="0" indent="0">
              <a:buNone/>
              <a:defRPr sz="1500" b="0" i="0" cap="all" baseline="0">
                <a:solidFill>
                  <a:srgbClr val="161F28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173831" indent="-173831">
              <a:buClr>
                <a:srgbClr val="00467F"/>
              </a:buClr>
              <a:buSzPct val="120000"/>
              <a:buFont typeface="Wingdings" panose="05000000000000000000" pitchFamily="2" charset="2"/>
              <a:buChar char="§"/>
              <a:defRPr sz="1500" cap="none" baseline="0">
                <a:solidFill>
                  <a:schemeClr val="tx2"/>
                </a:solidFill>
              </a:defRPr>
            </a:lvl1pPr>
            <a:lvl2pPr marL="340519" indent="-166688">
              <a:buClr>
                <a:schemeClr val="tx1"/>
              </a:buClr>
              <a:buFont typeface="Wingdings" panose="05000000000000000000" pitchFamily="2" charset="2"/>
              <a:buChar char="§"/>
              <a:defRPr sz="1350" baseline="0">
                <a:solidFill>
                  <a:schemeClr val="tx2"/>
                </a:solidFill>
              </a:defRPr>
            </a:lvl2pPr>
            <a:lvl3pPr marL="514350" indent="-173831">
              <a:buClr>
                <a:schemeClr val="tx1"/>
              </a:buClr>
              <a:buFont typeface="Arial" panose="020B0604020202020204" pitchFamily="34" charset="0"/>
              <a:buChar char="•"/>
              <a:defRPr sz="1200" baseline="0">
                <a:solidFill>
                  <a:schemeClr val="tx2"/>
                </a:solidFill>
              </a:defRPr>
            </a:lvl3pPr>
            <a:lvl4pPr marL="1200150" indent="-171450">
              <a:buClr>
                <a:schemeClr val="tx1"/>
              </a:buClr>
              <a:buFont typeface="Wingdings" panose="05000000000000000000" pitchFamily="2" charset="2"/>
              <a:buChar char="§"/>
              <a:defRPr sz="1050" baseline="0">
                <a:solidFill>
                  <a:schemeClr val="tx2"/>
                </a:solidFill>
              </a:defRPr>
            </a:lvl4pPr>
            <a:lvl5pPr marL="1543050" indent="-171450">
              <a:buClr>
                <a:schemeClr val="tx1"/>
              </a:buClr>
              <a:buFont typeface="Arial" panose="020B0604020202020204" pitchFamily="34" charset="0"/>
              <a:buChar char="•"/>
              <a:defRPr sz="900" baseline="0">
                <a:solidFill>
                  <a:schemeClr val="tx2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371600"/>
            <a:ext cx="4041775" cy="803275"/>
          </a:xfrm>
        </p:spPr>
        <p:txBody>
          <a:bodyPr anchor="b">
            <a:normAutofit/>
          </a:bodyPr>
          <a:lstStyle>
            <a:lvl1pPr marL="0" indent="0">
              <a:buNone/>
              <a:defRPr sz="1500" b="0" i="0" cap="all" baseline="0">
                <a:solidFill>
                  <a:srgbClr val="161F28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 marL="173831" indent="-173831">
              <a:buClr>
                <a:srgbClr val="00467F"/>
              </a:buClr>
              <a:buSzPct val="120000"/>
              <a:buFont typeface="Wingdings" panose="05000000000000000000" pitchFamily="2" charset="2"/>
              <a:buChar char="§"/>
              <a:defRPr sz="1500" cap="none" baseline="0">
                <a:solidFill>
                  <a:schemeClr val="tx2"/>
                </a:solidFill>
              </a:defRPr>
            </a:lvl1pPr>
            <a:lvl2pPr marL="340519" indent="-166688">
              <a:buClr>
                <a:schemeClr val="tx1"/>
              </a:buClr>
              <a:buFont typeface="Wingdings" panose="05000000000000000000" pitchFamily="2" charset="2"/>
              <a:buChar char="§"/>
              <a:defRPr sz="1350" baseline="0">
                <a:solidFill>
                  <a:schemeClr val="tx2"/>
                </a:solidFill>
              </a:defRPr>
            </a:lvl2pPr>
            <a:lvl3pPr marL="514350" indent="-173831">
              <a:buClr>
                <a:schemeClr val="tx1"/>
              </a:buClr>
              <a:buFont typeface="Arial" panose="020B0604020202020204" pitchFamily="34" charset="0"/>
              <a:buChar char="•"/>
              <a:defRPr sz="1200" baseline="0">
                <a:solidFill>
                  <a:schemeClr val="tx2"/>
                </a:solidFill>
              </a:defRPr>
            </a:lvl3pPr>
            <a:lvl4pPr marL="1200150" indent="-171450">
              <a:buClr>
                <a:schemeClr val="tx1"/>
              </a:buClr>
              <a:buFont typeface="Wingdings" panose="05000000000000000000" pitchFamily="2" charset="2"/>
              <a:buChar char="§"/>
              <a:defRPr sz="1050" baseline="0">
                <a:solidFill>
                  <a:schemeClr val="tx2"/>
                </a:solidFill>
              </a:defRPr>
            </a:lvl4pPr>
            <a:lvl5pPr marL="1543050" indent="-171450">
              <a:buClr>
                <a:schemeClr val="tx1"/>
              </a:buClr>
              <a:buFont typeface="Arial" panose="020B0604020202020204" pitchFamily="34" charset="0"/>
              <a:buChar char="•"/>
              <a:defRPr sz="900" baseline="0">
                <a:solidFill>
                  <a:schemeClr val="tx2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8229600" cy="1005840"/>
          </a:xfrm>
        </p:spPr>
        <p:txBody>
          <a:bodyPr>
            <a:normAutofit/>
          </a:bodyPr>
          <a:lstStyle>
            <a:lvl1pPr algn="l">
              <a:defRPr sz="1800" cap="all" baseline="0">
                <a:solidFill>
                  <a:schemeClr val="accent6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892836"/>
            <a:ext cx="9144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 userDrawn="1"/>
        </p:nvSpPr>
        <p:spPr>
          <a:xfrm>
            <a:off x="0" y="6013307"/>
            <a:ext cx="9144000" cy="848882"/>
          </a:xfrm>
          <a:prstGeom prst="rect">
            <a:avLst/>
          </a:prstGeom>
          <a:solidFill>
            <a:srgbClr val="16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/>
              </a:solidFill>
            </a:endParaRPr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0" y="6013306"/>
            <a:ext cx="9144000" cy="0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0047" y="5843623"/>
            <a:ext cx="1435889" cy="1134642"/>
          </a:xfrm>
          <a:prstGeom prst="rect">
            <a:avLst/>
          </a:prstGeom>
        </p:spPr>
      </p:pic>
      <p:sp>
        <p:nvSpPr>
          <p:cNvPr id="2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76250" y="6337302"/>
            <a:ext cx="609600" cy="228600"/>
          </a:xfrm>
        </p:spPr>
        <p:txBody>
          <a:bodyPr/>
          <a:lstStyle>
            <a:lvl1pPr>
              <a:defRPr sz="1050" b="1">
                <a:solidFill>
                  <a:schemeClr val="bg1"/>
                </a:solidFill>
              </a:defRPr>
            </a:lvl1pPr>
          </a:lstStyle>
          <a:p>
            <a:fld id="{54290A22-2C6F-4208-90EA-749DF2D3A2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762001" y="6197606"/>
            <a:ext cx="6937772" cy="507995"/>
          </a:xfrm>
        </p:spPr>
        <p:txBody>
          <a:bodyPr/>
          <a:lstStyle>
            <a:lvl1pPr marL="0" indent="0">
              <a:buFontTx/>
              <a:buNone/>
              <a:defRPr sz="900" cap="all" spc="23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  <a:p>
            <a:pPr lvl="0"/>
            <a:r>
              <a:rPr lang="en-US" dirty="0" smtClean="0"/>
              <a:t>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02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8229600" cy="1005840"/>
          </a:xfrm>
        </p:spPr>
        <p:txBody>
          <a:bodyPr>
            <a:normAutofit/>
          </a:bodyPr>
          <a:lstStyle>
            <a:lvl1pPr algn="l">
              <a:defRPr sz="1800" cap="all" baseline="0">
                <a:solidFill>
                  <a:schemeClr val="accent6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892836"/>
            <a:ext cx="9144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 userDrawn="1"/>
        </p:nvSpPr>
        <p:spPr>
          <a:xfrm>
            <a:off x="0" y="6013307"/>
            <a:ext cx="9144000" cy="848882"/>
          </a:xfrm>
          <a:prstGeom prst="rect">
            <a:avLst/>
          </a:prstGeom>
          <a:solidFill>
            <a:srgbClr val="16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/>
              </a:solidFill>
            </a:endParaRP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013306"/>
            <a:ext cx="9144000" cy="0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0047" y="5843623"/>
            <a:ext cx="1435889" cy="1134642"/>
          </a:xfrm>
          <a:prstGeom prst="rect">
            <a:avLst/>
          </a:prstGeom>
        </p:spPr>
      </p:pic>
      <p:sp>
        <p:nvSpPr>
          <p:cNvPr id="2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76250" y="6337302"/>
            <a:ext cx="609600" cy="228600"/>
          </a:xfrm>
        </p:spPr>
        <p:txBody>
          <a:bodyPr/>
          <a:lstStyle>
            <a:lvl1pPr>
              <a:defRPr sz="1050" b="1">
                <a:solidFill>
                  <a:schemeClr val="bg1"/>
                </a:solidFill>
              </a:defRPr>
            </a:lvl1pPr>
          </a:lstStyle>
          <a:p>
            <a:fld id="{54290A22-2C6F-4208-90EA-749DF2D3A2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762001" y="6197606"/>
            <a:ext cx="6937772" cy="507995"/>
          </a:xfrm>
        </p:spPr>
        <p:txBody>
          <a:bodyPr/>
          <a:lstStyle>
            <a:lvl1pPr marL="0" indent="0">
              <a:buFontTx/>
              <a:buNone/>
              <a:defRPr sz="900" cap="all" spc="23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  <a:p>
            <a:pPr lvl="0"/>
            <a:r>
              <a:rPr lang="en-US" dirty="0" smtClean="0"/>
              <a:t>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793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6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758" y="2868731"/>
            <a:ext cx="1968485" cy="112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6624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400800"/>
            <a:ext cx="609600" cy="2286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00266B"/>
                </a:solidFill>
              </a:defRPr>
            </a:lvl1pPr>
          </a:lstStyle>
          <a:p>
            <a:fld id="{54290A22-2C6F-4208-90EA-749DF2D3A2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955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7" r:id="rId2"/>
    <p:sldLayoutId id="2147483678" r:id="rId3"/>
    <p:sldLayoutId id="2147483663" r:id="rId4"/>
    <p:sldLayoutId id="2147483650" r:id="rId5"/>
    <p:sldLayoutId id="2147483652" r:id="rId6"/>
    <p:sldLayoutId id="2147483653" r:id="rId7"/>
    <p:sldLayoutId id="2147483654" r:id="rId8"/>
    <p:sldLayoutId id="2147483664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685800" rtl="0" eaLnBrk="1" latinLnBrk="0" hangingPunct="1">
        <a:spcBef>
          <a:spcPct val="0"/>
        </a:spcBef>
        <a:buNone/>
        <a:defRPr lang="en-US" sz="2100" kern="1200" smtClean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8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4350" y="4171950"/>
            <a:ext cx="4000500" cy="857250"/>
          </a:xfrm>
        </p:spPr>
        <p:txBody>
          <a:bodyPr>
            <a:normAutofit/>
          </a:bodyPr>
          <a:lstStyle/>
          <a:p>
            <a:r>
              <a:rPr lang="en-US" sz="1650" dirty="0" smtClean="0"/>
              <a:t>Growth through service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14350" y="5562600"/>
            <a:ext cx="752475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lang="en-US" sz="2100" kern="1200" cap="all" baseline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Jack Vierling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vice president asset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44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7160"/>
            <a:ext cx="8229600" cy="100584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161F0A"/>
                </a:solidFill>
              </a:rPr>
              <a:t>Background </a:t>
            </a:r>
            <a:endParaRPr lang="en-US" sz="2000" dirty="0">
              <a:solidFill>
                <a:srgbClr val="161F0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290A22-2C6F-4208-90EA-749DF2D3A266}" type="slidenum"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38919" y="1730644"/>
            <a:ext cx="7619836" cy="3955265"/>
            <a:chOff x="462506" y="1436598"/>
            <a:chExt cx="4004720" cy="3691963"/>
          </a:xfrm>
        </p:grpSpPr>
        <p:graphicFrame>
          <p:nvGraphicFramePr>
            <p:cNvPr id="17" name="Diagram 16"/>
            <p:cNvGraphicFramePr/>
            <p:nvPr>
              <p:extLst/>
            </p:nvPr>
          </p:nvGraphicFramePr>
          <p:xfrm>
            <a:off x="462506" y="1436598"/>
            <a:ext cx="4004720" cy="369196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9" name="TextBox 18"/>
            <p:cNvSpPr txBox="1"/>
            <p:nvPr/>
          </p:nvSpPr>
          <p:spPr>
            <a:xfrm>
              <a:off x="2302558" y="3209552"/>
              <a:ext cx="324614" cy="3304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dirty="0" smtClean="0">
                  <a:solidFill>
                    <a:srgbClr val="000000"/>
                  </a:solidFill>
                  <a:latin typeface="Arial"/>
                </a:rPr>
                <a:t>PSR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581890" y="990600"/>
            <a:ext cx="7597833" cy="50310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Precision Scheduled Railroading (PSR): Run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 scheduled railroad to minimize touchpoints allowing for less resources to move freight from point A to B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375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90A22-2C6F-4208-90EA-749DF2D3A26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81000" y="236220"/>
            <a:ext cx="8572500" cy="75438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 cap="all" baseline="0">
                <a:solidFill>
                  <a:schemeClr val="accent6">
                    <a:lumMod val="85000"/>
                    <a:lumOff val="1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2000" dirty="0" err="1" smtClean="0"/>
              <a:t>Psr</a:t>
            </a:r>
            <a:r>
              <a:rPr lang="en-US" sz="2000" dirty="0" smtClean="0"/>
              <a:t> transformation – 2017 to Today</a:t>
            </a:r>
            <a:endParaRPr lang="en-US" sz="2000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971551" y="5568231"/>
            <a:ext cx="7444196" cy="25544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algn="l" defTabSz="9128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9128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9128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9128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9128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9128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9128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9128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9128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n-US" sz="900" cap="all" spc="2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CSX Investor Presentation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484480" y="1639929"/>
            <a:ext cx="2944521" cy="474621"/>
          </a:xfrm>
          <a:prstGeom prst="rect">
            <a:avLst/>
          </a:prstGeom>
          <a:solidFill>
            <a:srgbClr val="00182E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Hump Yards</a:t>
            </a:r>
          </a:p>
        </p:txBody>
      </p:sp>
      <p:sp>
        <p:nvSpPr>
          <p:cNvPr id="7" name="Rectangle 6"/>
          <p:cNvSpPr/>
          <p:nvPr/>
        </p:nvSpPr>
        <p:spPr>
          <a:xfrm>
            <a:off x="484480" y="2268579"/>
            <a:ext cx="2944521" cy="474621"/>
          </a:xfrm>
          <a:prstGeom prst="rect">
            <a:avLst/>
          </a:prstGeom>
          <a:solidFill>
            <a:srgbClr val="00182E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Operating Regions</a:t>
            </a:r>
          </a:p>
        </p:txBody>
      </p:sp>
      <p:sp>
        <p:nvSpPr>
          <p:cNvPr id="8" name="Rectangle 7"/>
          <p:cNvSpPr/>
          <p:nvPr/>
        </p:nvSpPr>
        <p:spPr>
          <a:xfrm>
            <a:off x="484480" y="2897229"/>
            <a:ext cx="2944521" cy="474621"/>
          </a:xfrm>
          <a:prstGeom prst="rect">
            <a:avLst/>
          </a:prstGeom>
          <a:solidFill>
            <a:srgbClr val="00182E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Major Locomotive Shops</a:t>
            </a:r>
          </a:p>
        </p:txBody>
      </p:sp>
      <p:sp>
        <p:nvSpPr>
          <p:cNvPr id="9" name="Rectangle 8"/>
          <p:cNvSpPr/>
          <p:nvPr/>
        </p:nvSpPr>
        <p:spPr>
          <a:xfrm>
            <a:off x="484480" y="3525879"/>
            <a:ext cx="2944521" cy="474621"/>
          </a:xfrm>
          <a:prstGeom prst="rect">
            <a:avLst/>
          </a:prstGeom>
          <a:solidFill>
            <a:srgbClr val="00182E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Dispatching Offices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4480" y="4154529"/>
            <a:ext cx="2944521" cy="474621"/>
          </a:xfrm>
          <a:prstGeom prst="rect">
            <a:avLst/>
          </a:prstGeom>
          <a:solidFill>
            <a:srgbClr val="00182E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Active Locomotive Fleet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4480" y="4783179"/>
            <a:ext cx="2944521" cy="474621"/>
          </a:xfrm>
          <a:prstGeom prst="rect">
            <a:avLst/>
          </a:prstGeom>
          <a:solidFill>
            <a:srgbClr val="00182E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Cars On-Line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43300" y="1639929"/>
            <a:ext cx="1143000" cy="474621"/>
          </a:xfrm>
          <a:prstGeom prst="rect">
            <a:avLst/>
          </a:prstGeom>
          <a:noFill/>
          <a:ln>
            <a:solidFill>
              <a:srgbClr val="00182E"/>
            </a:solidFill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182E"/>
                </a:solidFill>
              </a:rPr>
              <a:t>12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43300" y="2268579"/>
            <a:ext cx="1143000" cy="474621"/>
          </a:xfrm>
          <a:prstGeom prst="rect">
            <a:avLst/>
          </a:prstGeom>
          <a:noFill/>
          <a:ln>
            <a:solidFill>
              <a:srgbClr val="00182E"/>
            </a:solidFill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182E"/>
                </a:solidFill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43300" y="2897229"/>
            <a:ext cx="1143000" cy="474621"/>
          </a:xfrm>
          <a:prstGeom prst="rect">
            <a:avLst/>
          </a:prstGeom>
          <a:noFill/>
          <a:ln>
            <a:solidFill>
              <a:srgbClr val="00182E"/>
            </a:solidFill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182E"/>
                </a:solidFill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43300" y="3525879"/>
            <a:ext cx="1143000" cy="474621"/>
          </a:xfrm>
          <a:prstGeom prst="rect">
            <a:avLst/>
          </a:prstGeom>
          <a:noFill/>
          <a:ln>
            <a:solidFill>
              <a:srgbClr val="00182E"/>
            </a:solidFill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182E"/>
                </a:solidFill>
              </a:rPr>
              <a:t>9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43300" y="4154529"/>
            <a:ext cx="1143000" cy="474621"/>
          </a:xfrm>
          <a:prstGeom prst="rect">
            <a:avLst/>
          </a:prstGeom>
          <a:noFill/>
          <a:ln>
            <a:solidFill>
              <a:srgbClr val="00182E"/>
            </a:solidFill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182E"/>
                </a:solidFill>
              </a:rPr>
              <a:t>~3,800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43300" y="4783179"/>
            <a:ext cx="1143000" cy="474621"/>
          </a:xfrm>
          <a:prstGeom prst="rect">
            <a:avLst/>
          </a:prstGeom>
          <a:noFill/>
          <a:ln>
            <a:solidFill>
              <a:srgbClr val="00182E"/>
            </a:solidFill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182E"/>
                </a:solidFill>
              </a:rPr>
              <a:t>~149,000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372100" y="1638810"/>
            <a:ext cx="1143000" cy="474621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372100" y="2267684"/>
            <a:ext cx="1143000" cy="474621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372100" y="2896557"/>
            <a:ext cx="1143000" cy="474621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372100" y="3525431"/>
            <a:ext cx="1143000" cy="474621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372100" y="4154304"/>
            <a:ext cx="1143000" cy="474621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~2,600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372100" y="4783179"/>
            <a:ext cx="1143000" cy="474621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~118,000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691279" y="1643260"/>
            <a:ext cx="2233580" cy="47462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rgbClr val="00182E"/>
                </a:solidFill>
              </a:rPr>
              <a:t>Remove </a:t>
            </a:r>
            <a:r>
              <a:rPr lang="en-US" sz="1500" dirty="0">
                <a:solidFill>
                  <a:srgbClr val="00182E"/>
                </a:solidFill>
              </a:rPr>
              <a:t>large</a:t>
            </a:r>
          </a:p>
          <a:p>
            <a:pPr algn="ctr"/>
            <a:r>
              <a:rPr lang="en-US" sz="1500" dirty="0">
                <a:solidFill>
                  <a:srgbClr val="00182E"/>
                </a:solidFill>
              </a:rPr>
              <a:t>fixed cost centers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515100" y="2271244"/>
            <a:ext cx="2562424" cy="47462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rgbClr val="00182E"/>
                </a:solidFill>
              </a:rPr>
              <a:t>Streamline operations &amp; improve customer service</a:t>
            </a:r>
            <a:endParaRPr lang="en-US" sz="1500" dirty="0">
              <a:solidFill>
                <a:srgbClr val="00182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686550" y="2899228"/>
            <a:ext cx="2233580" cy="47462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rgbClr val="00182E"/>
                </a:solidFill>
              </a:rPr>
              <a:t>Reduce footprint &amp; improve </a:t>
            </a:r>
            <a:r>
              <a:rPr lang="en-US" sz="1500" dirty="0" smtClean="0">
                <a:solidFill>
                  <a:srgbClr val="00182E"/>
                </a:solidFill>
              </a:rPr>
              <a:t>efficiency</a:t>
            </a:r>
            <a:endParaRPr lang="en-US" sz="1500" dirty="0">
              <a:solidFill>
                <a:srgbClr val="00182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686550" y="3527212"/>
            <a:ext cx="2233580" cy="47462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rgbClr val="00182E"/>
                </a:solidFill>
              </a:rPr>
              <a:t>Consolidate </a:t>
            </a:r>
            <a:r>
              <a:rPr lang="en-US" sz="1500" dirty="0">
                <a:solidFill>
                  <a:srgbClr val="00182E"/>
                </a:solidFill>
              </a:rPr>
              <a:t>to improve communication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686550" y="4155196"/>
            <a:ext cx="2233580" cy="47462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rgbClr val="00182E"/>
                </a:solidFill>
              </a:rPr>
              <a:t>Improve </a:t>
            </a:r>
            <a:r>
              <a:rPr lang="en-US" sz="1500" dirty="0">
                <a:solidFill>
                  <a:srgbClr val="00182E"/>
                </a:solidFill>
              </a:rPr>
              <a:t>locomotive efficiency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691279" y="4783179"/>
            <a:ext cx="2233580" cy="47462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rgbClr val="00182E"/>
                </a:solidFill>
              </a:rPr>
              <a:t>Reduce </a:t>
            </a:r>
            <a:r>
              <a:rPr lang="en-US" sz="1500" dirty="0">
                <a:solidFill>
                  <a:srgbClr val="00182E"/>
                </a:solidFill>
              </a:rPr>
              <a:t>asset</a:t>
            </a:r>
          </a:p>
          <a:p>
            <a:pPr algn="ctr"/>
            <a:r>
              <a:rPr lang="en-US" sz="1500" dirty="0">
                <a:solidFill>
                  <a:srgbClr val="00182E"/>
                </a:solidFill>
              </a:rPr>
              <a:t>turn times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484480" y="4712678"/>
            <a:ext cx="8316620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84480" y="2192802"/>
            <a:ext cx="8316620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84480" y="2823181"/>
            <a:ext cx="8316620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84480" y="3447404"/>
            <a:ext cx="8316620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84480" y="4076902"/>
            <a:ext cx="8316620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Isosceles Triangle 37"/>
          <p:cNvSpPr/>
          <p:nvPr/>
        </p:nvSpPr>
        <p:spPr>
          <a:xfrm rot="5400000">
            <a:off x="3551981" y="3024036"/>
            <a:ext cx="2954436" cy="306989"/>
          </a:xfrm>
          <a:prstGeom prst="triangle">
            <a:avLst/>
          </a:prstGeom>
          <a:solidFill>
            <a:srgbClr val="F3B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52799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90A22-2C6F-4208-90EA-749DF2D3A26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09600" y="1140069"/>
            <a:ext cx="3276600" cy="441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5400" b="0" i="0" kern="1200">
                <a:solidFill>
                  <a:schemeClr val="tx1"/>
                </a:solidFill>
                <a:latin typeface="HelveticaNeueLT Std Lt"/>
                <a:ea typeface="+mn-ea"/>
                <a:cs typeface="HelveticaNeueLT Std Lt"/>
              </a:defRPr>
            </a:lvl1pPr>
            <a:lvl2pPr marL="742950" indent="-285750" algn="ctr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120000"/>
              </a:lnSpc>
              <a:buSzPct val="125000"/>
              <a:defRPr/>
            </a:pPr>
            <a:r>
              <a:rPr lang="en-US" sz="1800" dirty="0" smtClean="0">
                <a:solidFill>
                  <a:srgbClr val="00266B"/>
                </a:solidFill>
                <a:latin typeface="Arial"/>
              </a:rPr>
              <a:t>SAFETY</a:t>
            </a:r>
          </a:p>
          <a:p>
            <a:pPr marL="342900" indent="-342900" algn="l" defTabSz="914400">
              <a:lnSpc>
                <a:spcPct val="120000"/>
              </a:lnSpc>
              <a:buSzPct val="125000"/>
              <a:buFont typeface="Wingdings" panose="05000000000000000000" pitchFamily="2" charset="2"/>
              <a:buChar char="§"/>
              <a:defRPr/>
            </a:pPr>
            <a:r>
              <a:rPr lang="en-US" sz="1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FRA Personal Injury Frequency Index down 32% to 0.79 YOY</a:t>
            </a:r>
          </a:p>
          <a:p>
            <a:pPr marL="342900" indent="-342900" algn="l" defTabSz="914400">
              <a:lnSpc>
                <a:spcPct val="120000"/>
              </a:lnSpc>
              <a:buSzPct val="125000"/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FRA Train Accident Rate down 35% to 2.6 </a:t>
            </a:r>
            <a:r>
              <a:rPr lang="en-US" sz="1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YOY</a:t>
            </a:r>
          </a:p>
          <a:p>
            <a:pPr marL="1085850" lvl="1" indent="-342900" algn="l" defTabSz="914400">
              <a:lnSpc>
                <a:spcPct val="120000"/>
              </a:lnSpc>
              <a:buSzPct val="125000"/>
              <a:buFont typeface="Wingdings" panose="05000000000000000000" pitchFamily="2" charset="2"/>
              <a:buChar char="§"/>
              <a:defRPr/>
            </a:pPr>
            <a:endParaRPr lang="en-US" sz="14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1085850" lvl="1" indent="-342900" algn="l" defTabSz="914400">
              <a:lnSpc>
                <a:spcPct val="120000"/>
              </a:lnSpc>
              <a:buSzPct val="125000"/>
              <a:buFont typeface="Wingdings" panose="05000000000000000000" pitchFamily="2" charset="2"/>
              <a:buChar char="§"/>
              <a:defRPr/>
            </a:pPr>
            <a:endParaRPr lang="en-US" sz="500" dirty="0" smtClean="0">
              <a:solidFill>
                <a:srgbClr val="000000">
                  <a:lumMod val="75000"/>
                  <a:lumOff val="25000"/>
                </a:srgbClr>
              </a:solidFill>
              <a:latin typeface="Arial"/>
            </a:endParaRPr>
          </a:p>
          <a:p>
            <a:pPr lvl="0" algn="l" defTabSz="914400">
              <a:lnSpc>
                <a:spcPct val="120000"/>
              </a:lnSpc>
              <a:buSzPct val="125000"/>
              <a:defRPr/>
            </a:pPr>
            <a:r>
              <a:rPr lang="en-US" sz="1800" dirty="0" smtClean="0">
                <a:solidFill>
                  <a:srgbClr val="00266B"/>
                </a:solidFill>
                <a:latin typeface="Arial"/>
              </a:rPr>
              <a:t>DWELL</a:t>
            </a:r>
          </a:p>
          <a:p>
            <a:pPr marL="1085850" lvl="1" indent="-342900" algn="l" defTabSz="914400">
              <a:lnSpc>
                <a:spcPct val="120000"/>
              </a:lnSpc>
              <a:buSzPct val="125000"/>
              <a:buFont typeface="Wingdings" panose="05000000000000000000" pitchFamily="2" charset="2"/>
              <a:buChar char="§"/>
              <a:defRPr/>
            </a:pPr>
            <a:endParaRPr lang="en-US" sz="100" b="1" dirty="0">
              <a:solidFill>
                <a:srgbClr val="000000">
                  <a:lumMod val="75000"/>
                  <a:lumOff val="25000"/>
                </a:srgbClr>
              </a:solidFill>
              <a:latin typeface="Arial"/>
            </a:endParaRPr>
          </a:p>
          <a:p>
            <a:pPr marL="342900" indent="-342900" algn="l" defTabSz="914400">
              <a:lnSpc>
                <a:spcPct val="120000"/>
              </a:lnSpc>
              <a:buSzPct val="125000"/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Hours reduced </a:t>
            </a:r>
            <a:r>
              <a:rPr lang="en-US" sz="1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by 1.5</a:t>
            </a:r>
            <a:endParaRPr lang="en-US" sz="14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342900" indent="-342900" algn="l" defTabSz="914400">
              <a:lnSpc>
                <a:spcPct val="120000"/>
              </a:lnSpc>
              <a:buSzPct val="125000"/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Improvement of 14% to 8.9 </a:t>
            </a:r>
            <a:r>
              <a:rPr lang="en-US" sz="1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hours</a:t>
            </a:r>
          </a:p>
          <a:p>
            <a:pPr marL="1085850" lvl="1" indent="-342900" algn="l" defTabSz="914400">
              <a:lnSpc>
                <a:spcPct val="120000"/>
              </a:lnSpc>
              <a:buSzPct val="125000"/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0" algn="l" defTabSz="914400">
              <a:lnSpc>
                <a:spcPct val="120000"/>
              </a:lnSpc>
              <a:buSzPct val="125000"/>
              <a:defRPr/>
            </a:pPr>
            <a:r>
              <a:rPr lang="en-US" sz="1800" dirty="0" smtClean="0">
                <a:solidFill>
                  <a:srgbClr val="0026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VELOCITY</a:t>
            </a:r>
            <a:endParaRPr lang="en-US" sz="14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342900" indent="-342900" algn="l" defTabSz="914400">
              <a:lnSpc>
                <a:spcPct val="120000"/>
              </a:lnSpc>
              <a:buSzPct val="125000"/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Miles Per Hour increased from 17.5 to 20.4</a:t>
            </a:r>
          </a:p>
          <a:p>
            <a:pPr marL="342900" indent="-342900" algn="l" defTabSz="914400">
              <a:lnSpc>
                <a:spcPct val="120000"/>
              </a:lnSpc>
              <a:buSzPct val="125000"/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Improvement of 16%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137160"/>
            <a:ext cx="8229600" cy="100584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2019 Q1 Results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239918796"/>
              </p:ext>
            </p:extLst>
          </p:nvPr>
        </p:nvGraphicFramePr>
        <p:xfrm>
          <a:off x="4495800" y="1041403"/>
          <a:ext cx="3581400" cy="16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4034209017"/>
              </p:ext>
            </p:extLst>
          </p:nvPr>
        </p:nvGraphicFramePr>
        <p:xfrm>
          <a:off x="4495800" y="2705104"/>
          <a:ext cx="3581400" cy="16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881288461"/>
              </p:ext>
            </p:extLst>
          </p:nvPr>
        </p:nvGraphicFramePr>
        <p:xfrm>
          <a:off x="4495800" y="4368806"/>
          <a:ext cx="3581400" cy="16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7751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90A22-2C6F-4208-90EA-749DF2D3A26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33950013"/>
              </p:ext>
            </p:extLst>
          </p:nvPr>
        </p:nvGraphicFramePr>
        <p:xfrm>
          <a:off x="308549" y="3600566"/>
          <a:ext cx="3886200" cy="2201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Content Placeholder 2"/>
          <p:cNvSpPr txBox="1">
            <a:spLocks/>
          </p:cNvSpPr>
          <p:nvPr/>
        </p:nvSpPr>
        <p:spPr>
          <a:xfrm>
            <a:off x="4953000" y="1216273"/>
            <a:ext cx="3778679" cy="4193927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buFont typeface="Wingdings" panose="05000000000000000000" pitchFamily="2" charset="2"/>
              <a:buChar char="§"/>
              <a:tabLst/>
              <a:defRPr/>
            </a:pPr>
            <a:r>
              <a:rPr lang="en-US" sz="2000" dirty="0">
                <a:solidFill>
                  <a:srgbClr val="00266B"/>
                </a:solidFill>
                <a:latin typeface="Arial"/>
              </a:rPr>
              <a:t>CSX coal volumes and revenue grew for the third straight year in </a:t>
            </a:r>
            <a:r>
              <a:rPr lang="en-US" sz="2000" dirty="0" smtClean="0">
                <a:solidFill>
                  <a:srgbClr val="00266B"/>
                </a:solidFill>
                <a:latin typeface="Arial"/>
              </a:rPr>
              <a:t>2018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buFont typeface="Wingdings" panose="05000000000000000000" pitchFamily="2" charset="2"/>
              <a:buChar char="§"/>
              <a:tabLst/>
              <a:defRPr/>
            </a:pPr>
            <a:endParaRPr lang="en-US" sz="1000" dirty="0" smtClean="0">
              <a:solidFill>
                <a:srgbClr val="00266B"/>
              </a:solidFill>
              <a:latin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buFont typeface="Wingdings" panose="05000000000000000000" pitchFamily="2" charset="2"/>
              <a:buChar char="§"/>
              <a:tabLst/>
              <a:defRPr/>
            </a:pPr>
            <a:r>
              <a:rPr lang="en-US" sz="2000" dirty="0" smtClean="0">
                <a:solidFill>
                  <a:srgbClr val="00266B"/>
                </a:solidFill>
                <a:latin typeface="Arial"/>
              </a:rPr>
              <a:t>2018 was the first year that Export exceeded Domestic Utility volumes and revenue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buFont typeface="Wingdings" panose="05000000000000000000" pitchFamily="2" charset="2"/>
              <a:buChar char="§"/>
              <a:tabLst/>
              <a:defRPr/>
            </a:pPr>
            <a:endParaRPr lang="en-US" sz="1000" dirty="0" smtClean="0">
              <a:solidFill>
                <a:srgbClr val="00266B"/>
              </a:solidFill>
              <a:latin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buFont typeface="Wingdings" panose="05000000000000000000" pitchFamily="2" charset="2"/>
              <a:buChar char="§"/>
              <a:tabLst/>
              <a:defRPr/>
            </a:pPr>
            <a:r>
              <a:rPr lang="en-US" sz="2000" dirty="0" smtClean="0">
                <a:solidFill>
                  <a:srgbClr val="00266B"/>
                </a:solidFill>
                <a:latin typeface="Arial"/>
              </a:rPr>
              <a:t>The domestic Steel &amp; Industrial segments benefited from increased domestic steel production</a:t>
            </a:r>
            <a:endParaRPr lang="en-US" sz="2400" dirty="0">
              <a:solidFill>
                <a:srgbClr val="000000">
                  <a:lumMod val="75000"/>
                  <a:lumOff val="25000"/>
                </a:srgbClr>
              </a:solidFill>
              <a:latin typeface="Arial"/>
            </a:endParaRPr>
          </a:p>
          <a:p>
            <a:pPr>
              <a:spcAft>
                <a:spcPts val="600"/>
              </a:spcAft>
              <a:buSzPct val="100000"/>
              <a:buFont typeface="Arial" panose="020B0604020202020204" pitchFamily="34" charset="0"/>
              <a:buChar char="―"/>
              <a:defRPr/>
            </a:pPr>
            <a:endParaRPr lang="en-US" sz="2200" dirty="0" smtClean="0">
              <a:solidFill>
                <a:srgbClr val="000000">
                  <a:lumMod val="75000"/>
                  <a:lumOff val="25000"/>
                </a:srgbClr>
              </a:solidFill>
              <a:latin typeface="Arial"/>
            </a:endParaRPr>
          </a:p>
        </p:txBody>
      </p:sp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2829179560"/>
              </p:ext>
            </p:extLst>
          </p:nvPr>
        </p:nvGraphicFramePr>
        <p:xfrm>
          <a:off x="308549" y="1066800"/>
          <a:ext cx="3886200" cy="2244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381000" y="137160"/>
            <a:ext cx="8229600" cy="1005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lang="en-US" sz="1800" kern="1200" cap="all" baseline="0">
                <a:solidFill>
                  <a:schemeClr val="accent6">
                    <a:lumMod val="85000"/>
                    <a:lumOff val="1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2000" dirty="0" smtClean="0"/>
              <a:t>Historical</a:t>
            </a:r>
            <a:r>
              <a:rPr lang="en-US" dirty="0" smtClean="0"/>
              <a:t> </a:t>
            </a:r>
            <a:r>
              <a:rPr lang="en-US" sz="2000" dirty="0" smtClean="0"/>
              <a:t>coal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99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90A22-2C6F-4208-90EA-749DF2D3A26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34627" y="6324600"/>
            <a:ext cx="7013973" cy="507995"/>
          </a:xfrm>
        </p:spPr>
        <p:txBody>
          <a:bodyPr>
            <a:noAutofit/>
          </a:bodyPr>
          <a:lstStyle/>
          <a:p>
            <a:pPr algn="ctr"/>
            <a:r>
              <a:rPr lang="en-US" sz="1100" b="1" i="1" dirty="0" smtClean="0">
                <a:solidFill>
                  <a:schemeClr val="accent3"/>
                </a:solidFill>
              </a:rPr>
              <a:t>*CSX moved 1.2 million more tons in q1 2019 than in q1 2018 and with less cars</a:t>
            </a:r>
            <a:endParaRPr lang="en-US" sz="1100" b="1" i="1" dirty="0">
              <a:solidFill>
                <a:schemeClr val="accent3"/>
              </a:solidFill>
            </a:endParaRPr>
          </a:p>
        </p:txBody>
      </p:sp>
      <p:graphicFrame>
        <p:nvGraphicFramePr>
          <p:cNvPr id="5" name="Content Placeholder 8"/>
          <p:cNvGraphicFramePr>
            <a:graphicFrameLocks/>
          </p:cNvGraphicFramePr>
          <p:nvPr>
            <p:extLst/>
          </p:nvPr>
        </p:nvGraphicFramePr>
        <p:xfrm>
          <a:off x="933203" y="1097280"/>
          <a:ext cx="3342903" cy="211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8"/>
          <p:cNvGraphicFramePr>
            <a:graphicFrameLocks/>
          </p:cNvGraphicFramePr>
          <p:nvPr>
            <p:extLst/>
          </p:nvPr>
        </p:nvGraphicFramePr>
        <p:xfrm>
          <a:off x="4879620" y="3630325"/>
          <a:ext cx="3339291" cy="211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1830309" y="1641233"/>
            <a:ext cx="1324371" cy="240250"/>
          </a:xfrm>
          <a:prstGeom prst="bentConnector3">
            <a:avLst>
              <a:gd name="adj1" fmla="val 1094"/>
            </a:avLst>
          </a:prstGeom>
          <a:noFill/>
          <a:ln w="28575" cap="flat" cmpd="sng" algn="ctr">
            <a:solidFill>
              <a:srgbClr val="FFC000"/>
            </a:solidFill>
            <a:prstDash val="solid"/>
            <a:tailEnd type="triangle"/>
          </a:ln>
          <a:effectLst/>
        </p:spPr>
      </p:cxnSp>
      <p:sp>
        <p:nvSpPr>
          <p:cNvPr id="9" name="Rectangle 8"/>
          <p:cNvSpPr/>
          <p:nvPr/>
        </p:nvSpPr>
        <p:spPr>
          <a:xfrm>
            <a:off x="2152755" y="1489555"/>
            <a:ext cx="694143" cy="287002"/>
          </a:xfrm>
          <a:prstGeom prst="rect">
            <a:avLst/>
          </a:prstGeom>
          <a:solidFill>
            <a:srgbClr val="FFC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161F2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Up 18%</a:t>
            </a:r>
          </a:p>
        </p:txBody>
      </p:sp>
      <p:graphicFrame>
        <p:nvGraphicFramePr>
          <p:cNvPr id="12" name="Content Placeholder 8"/>
          <p:cNvGraphicFramePr>
            <a:graphicFrameLocks/>
          </p:cNvGraphicFramePr>
          <p:nvPr>
            <p:extLst/>
          </p:nvPr>
        </p:nvGraphicFramePr>
        <p:xfrm>
          <a:off x="4879620" y="1097279"/>
          <a:ext cx="3339291" cy="211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3" name="Elbow Connector 12"/>
          <p:cNvCxnSpPr/>
          <p:nvPr/>
        </p:nvCxnSpPr>
        <p:spPr>
          <a:xfrm flipV="1">
            <a:off x="5780734" y="1600053"/>
            <a:ext cx="1269585" cy="280329"/>
          </a:xfrm>
          <a:prstGeom prst="bentConnector3">
            <a:avLst>
              <a:gd name="adj1" fmla="val 1384"/>
            </a:avLst>
          </a:prstGeom>
          <a:noFill/>
          <a:ln w="28575" cap="flat" cmpd="sng" algn="ctr">
            <a:solidFill>
              <a:srgbClr val="FFC000"/>
            </a:solidFill>
            <a:prstDash val="solid"/>
            <a:tailEnd type="triangle"/>
          </a:ln>
          <a:effectLst/>
        </p:spPr>
      </p:cxnSp>
      <p:sp>
        <p:nvSpPr>
          <p:cNvPr id="14" name="Rectangle 13"/>
          <p:cNvSpPr/>
          <p:nvPr/>
        </p:nvSpPr>
        <p:spPr>
          <a:xfrm>
            <a:off x="6054486" y="1463225"/>
            <a:ext cx="694143" cy="302413"/>
          </a:xfrm>
          <a:prstGeom prst="rect">
            <a:avLst/>
          </a:prstGeom>
          <a:solidFill>
            <a:srgbClr val="FFC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161F2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Up </a:t>
            </a:r>
            <a:r>
              <a:rPr lang="en-US" sz="1000" kern="0" dirty="0" smtClean="0">
                <a:solidFill>
                  <a:srgbClr val="161F28"/>
                </a:solidFill>
                <a:latin typeface="Arial"/>
              </a:rPr>
              <a:t>22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161F2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%</a:t>
            </a:r>
          </a:p>
        </p:txBody>
      </p:sp>
      <p:cxnSp>
        <p:nvCxnSpPr>
          <p:cNvPr id="15" name="Elbow Connector 14"/>
          <p:cNvCxnSpPr/>
          <p:nvPr/>
        </p:nvCxnSpPr>
        <p:spPr>
          <a:xfrm>
            <a:off x="5958840" y="4294403"/>
            <a:ext cx="1356360" cy="250322"/>
          </a:xfrm>
          <a:prstGeom prst="bentConnector3">
            <a:avLst>
              <a:gd name="adj1" fmla="val 100000"/>
            </a:avLst>
          </a:prstGeom>
          <a:noFill/>
          <a:ln w="28575" cap="flat" cmpd="sng" algn="ctr">
            <a:solidFill>
              <a:srgbClr val="FFC000"/>
            </a:solidFill>
            <a:prstDash val="solid"/>
            <a:tailEnd type="triangle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6095513" y="4139726"/>
            <a:ext cx="1113007" cy="321180"/>
          </a:xfrm>
          <a:prstGeom prst="rect">
            <a:avLst/>
          </a:prstGeom>
          <a:solidFill>
            <a:srgbClr val="FFC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161F2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20%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161F28"/>
                </a:solidFill>
                <a:latin typeface="Arial"/>
              </a:rPr>
              <a:t>I</a:t>
            </a:r>
            <a:r>
              <a:rPr lang="en-US" sz="1000" kern="0" dirty="0" smtClean="0">
                <a:solidFill>
                  <a:srgbClr val="161F28"/>
                </a:solidFill>
                <a:latin typeface="Arial"/>
              </a:rPr>
              <a:t>mprovement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161F2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32" name="Content Placeholder 8"/>
          <p:cNvGraphicFramePr>
            <a:graphicFrameLocks/>
          </p:cNvGraphicFramePr>
          <p:nvPr>
            <p:extLst/>
          </p:nvPr>
        </p:nvGraphicFramePr>
        <p:xfrm>
          <a:off x="936815" y="3619499"/>
          <a:ext cx="3339291" cy="2133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33" name="Elbow Connector 32"/>
          <p:cNvCxnSpPr/>
          <p:nvPr/>
        </p:nvCxnSpPr>
        <p:spPr>
          <a:xfrm>
            <a:off x="2016035" y="4283577"/>
            <a:ext cx="1356360" cy="250322"/>
          </a:xfrm>
          <a:prstGeom prst="bentConnector3">
            <a:avLst>
              <a:gd name="adj1" fmla="val 100000"/>
            </a:avLst>
          </a:prstGeom>
          <a:noFill/>
          <a:ln w="28575" cap="flat" cmpd="sng" algn="ctr">
            <a:solidFill>
              <a:srgbClr val="FFC000"/>
            </a:solidFill>
            <a:prstDash val="solid"/>
            <a:tailEnd type="triangle"/>
          </a:ln>
          <a:effectLst/>
        </p:spPr>
      </p:cxnSp>
      <p:sp>
        <p:nvSpPr>
          <p:cNvPr id="34" name="Rectangle 33"/>
          <p:cNvSpPr/>
          <p:nvPr/>
        </p:nvSpPr>
        <p:spPr>
          <a:xfrm>
            <a:off x="2152708" y="4128900"/>
            <a:ext cx="1113007" cy="321180"/>
          </a:xfrm>
          <a:prstGeom prst="rect">
            <a:avLst/>
          </a:prstGeom>
          <a:solidFill>
            <a:srgbClr val="FFC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srgbClr val="161F28"/>
                </a:solidFill>
                <a:latin typeface="Arial"/>
              </a:rPr>
              <a:t>21%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161F2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161F28"/>
                </a:solidFill>
                <a:latin typeface="Arial"/>
              </a:rPr>
              <a:t>I</a:t>
            </a:r>
            <a:r>
              <a:rPr lang="en-US" sz="1000" kern="0" dirty="0" smtClean="0">
                <a:solidFill>
                  <a:srgbClr val="161F28"/>
                </a:solidFill>
                <a:latin typeface="Arial"/>
              </a:rPr>
              <a:t>mprovement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161F2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1000" y="137160"/>
            <a:ext cx="8229600" cy="100584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Growth through service 2019 q1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828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90A22-2C6F-4208-90EA-749DF2D3A26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33399" y="134860"/>
            <a:ext cx="8229600" cy="1003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685800">
              <a:spcBef>
                <a:spcPct val="0"/>
              </a:spcBef>
              <a:buNone/>
              <a:defRPr lang="en-US" sz="2400" cap="all" baseline="0">
                <a:solidFill>
                  <a:schemeClr val="accent6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000" dirty="0" smtClean="0"/>
              <a:t>Growth through you</a:t>
            </a:r>
            <a:endParaRPr lang="en-US" sz="2000" dirty="0"/>
          </a:p>
        </p:txBody>
      </p:sp>
      <p:grpSp>
        <p:nvGrpSpPr>
          <p:cNvPr id="6" name="Group 5"/>
          <p:cNvGrpSpPr/>
          <p:nvPr/>
        </p:nvGrpSpPr>
        <p:grpSpPr>
          <a:xfrm>
            <a:off x="500228" y="1256085"/>
            <a:ext cx="8143544" cy="4343400"/>
            <a:chOff x="533399" y="2008245"/>
            <a:chExt cx="7914945" cy="3638364"/>
          </a:xfrm>
        </p:grpSpPr>
        <p:grpSp>
          <p:nvGrpSpPr>
            <p:cNvPr id="7" name="Group 6"/>
            <p:cNvGrpSpPr/>
            <p:nvPr/>
          </p:nvGrpSpPr>
          <p:grpSpPr>
            <a:xfrm>
              <a:off x="533399" y="2008245"/>
              <a:ext cx="7914943" cy="1005840"/>
              <a:chOff x="2111070" y="819317"/>
              <a:chExt cx="6695741" cy="100584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4400548" y="819317"/>
                <a:ext cx="4406263" cy="1005840"/>
              </a:xfrm>
              <a:prstGeom prst="rect">
                <a:avLst/>
              </a:prstGeom>
              <a:solidFill>
                <a:schemeClr val="accent6">
                  <a:lumMod val="95000"/>
                  <a:lumOff val="5000"/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2111070" y="819317"/>
                <a:ext cx="2194560" cy="1005840"/>
              </a:xfrm>
              <a:prstGeom prst="rect">
                <a:avLst/>
              </a:prstGeom>
              <a:solidFill>
                <a:srgbClr val="161F28"/>
              </a:solidFill>
              <a:ln>
                <a:noFill/>
              </a:ln>
              <a:effectLst/>
              <a:extLst/>
            </p:spPr>
            <p:txBody>
              <a:bodyPr wrap="none"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Arial"/>
                    <a:ea typeface="+mn-ea"/>
                    <a:cs typeface="+mn-cs"/>
                  </a:rPr>
                  <a:t>Service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4400548" y="819317"/>
                <a:ext cx="4406261" cy="1005840"/>
              </a:xfrm>
              <a:prstGeom prst="rect">
                <a:avLst/>
              </a:prstGeom>
            </p:spPr>
            <p:txBody>
              <a:bodyPr anchor="ctr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Pct val="125000"/>
                  <a:buFont typeface="Wingdings" panose="05000000000000000000" pitchFamily="2" charset="2"/>
                  <a:buChar char="§"/>
                  <a:tabLst/>
                  <a:defRPr/>
                </a:pPr>
                <a:r>
                  <a:rPr lang="en-US" sz="1400" dirty="0" smtClean="0">
                    <a:solidFill>
                      <a:srgbClr val="00266B"/>
                    </a:solidFill>
                    <a:latin typeface="Arial"/>
                  </a:rPr>
                  <a:t>Load and unload on arrival</a:t>
                </a:r>
                <a:endPara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66B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Pct val="125000"/>
                  <a:buFont typeface="Wingdings" panose="05000000000000000000" pitchFamily="2" charset="2"/>
                  <a:buChar char="§"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266B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Increase frequency</a:t>
                </a:r>
                <a:r>
                  <a:rPr kumimoji="0" lang="en-US" sz="1400" b="0" i="0" u="none" strike="noStrike" kern="1200" cap="none" spc="0" normalizeH="0" noProof="0" dirty="0" smtClean="0">
                    <a:ln>
                      <a:noFill/>
                    </a:ln>
                    <a:solidFill>
                      <a:srgbClr val="00266B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 of pre-releases</a:t>
                </a: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66B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33399" y="3289583"/>
              <a:ext cx="7914945" cy="1005840"/>
              <a:chOff x="2111070" y="1973974"/>
              <a:chExt cx="6695743" cy="100584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400548" y="1973974"/>
                <a:ext cx="4406262" cy="1005840"/>
              </a:xfrm>
              <a:prstGeom prst="rect">
                <a:avLst/>
              </a:prstGeom>
              <a:solidFill>
                <a:schemeClr val="accent6">
                  <a:lumMod val="95000"/>
                  <a:lumOff val="5000"/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2111070" y="1973974"/>
                <a:ext cx="2194560" cy="1005840"/>
              </a:xfrm>
              <a:prstGeom prst="rect">
                <a:avLst/>
              </a:prstGeom>
              <a:solidFill>
                <a:srgbClr val="161F28"/>
              </a:solidFill>
              <a:ln>
                <a:noFill/>
              </a:ln>
              <a:effectLst/>
              <a:extLst/>
            </p:spPr>
            <p:txBody>
              <a:bodyPr wrap="none"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Arial"/>
                    <a:ea typeface="+mn-ea"/>
                    <a:cs typeface="+mn-cs"/>
                  </a:rPr>
                  <a:t>Asset Utilization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400548" y="1973974"/>
                <a:ext cx="4406265" cy="1005840"/>
              </a:xfrm>
              <a:prstGeom prst="rect">
                <a:avLst/>
              </a:prstGeom>
            </p:spPr>
            <p:txBody>
              <a:bodyPr anchor="ctr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ts val="0"/>
                  </a:spcBef>
                  <a:spcAft>
                    <a:spcPts val="600"/>
                  </a:spcAft>
                  <a:buSzPct val="125000"/>
                  <a:buFont typeface="Wingdings" panose="05000000000000000000" pitchFamily="2" charset="2"/>
                  <a:buChar char="§"/>
                  <a:defRPr/>
                </a:pPr>
                <a:r>
                  <a:rPr lang="en-US" sz="1400" noProof="0" dirty="0" smtClean="0">
                    <a:solidFill>
                      <a:srgbClr val="00266B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Decrease cycle times </a:t>
                </a:r>
                <a:r>
                  <a:rPr lang="en-US" sz="1400" noProof="0" dirty="0" err="1" smtClean="0">
                    <a:solidFill>
                      <a:srgbClr val="00266B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</a:t>
                </a:r>
                <a:r>
                  <a:rPr lang="en-US" sz="1400" dirty="0" smtClean="0">
                    <a:solidFill>
                      <a:srgbClr val="00266B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 volume</a:t>
                </a:r>
                <a:r>
                  <a:rPr lang="en-US" sz="1400" noProof="0" dirty="0" smtClean="0">
                    <a:solidFill>
                      <a:srgbClr val="00266B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growth</a:t>
                </a:r>
              </a:p>
              <a:p>
                <a:pPr>
                  <a:spcBef>
                    <a:spcPts val="0"/>
                  </a:spcBef>
                  <a:spcAft>
                    <a:spcPts val="600"/>
                  </a:spcAft>
                  <a:buSzPct val="125000"/>
                  <a:buFont typeface="Wingdings" panose="05000000000000000000" pitchFamily="2" charset="2"/>
                  <a:buChar char="§"/>
                  <a:defRPr/>
                </a:pPr>
                <a:r>
                  <a:rPr kumimoji="0" lang="en-US" sz="1400" b="0" i="0" u="none" strike="noStrike" kern="1200" cap="none" spc="0" normalizeH="0" baseline="0" dirty="0" smtClean="0">
                    <a:ln>
                      <a:noFill/>
                    </a:ln>
                    <a:solidFill>
                      <a:srgbClr val="00266B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Leverage contracts for volume growth</a:t>
                </a: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66B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33399" y="4640769"/>
              <a:ext cx="7914944" cy="1005840"/>
              <a:chOff x="2111070" y="3101870"/>
              <a:chExt cx="6695742" cy="100584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4400548" y="3101870"/>
                <a:ext cx="4406261" cy="1005840"/>
              </a:xfrm>
              <a:prstGeom prst="rect">
                <a:avLst/>
              </a:prstGeom>
              <a:solidFill>
                <a:schemeClr val="accent6">
                  <a:lumMod val="95000"/>
                  <a:lumOff val="5000"/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2111070" y="3101870"/>
                <a:ext cx="2194560" cy="1005840"/>
              </a:xfrm>
              <a:prstGeom prst="rect">
                <a:avLst/>
              </a:prstGeom>
              <a:solidFill>
                <a:srgbClr val="161F28"/>
              </a:solidFill>
              <a:ln>
                <a:noFill/>
              </a:ln>
              <a:effectLst/>
              <a:extLst/>
            </p:spPr>
            <p:txBody>
              <a:bodyPr wrap="none"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Arial"/>
                    <a:ea typeface="+mn-ea"/>
                    <a:cs typeface="+mn-cs"/>
                  </a:rPr>
                  <a:t>Communication</a:t>
                </a:r>
                <a:endParaRPr kumimoji="0" 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4400548" y="3101870"/>
                <a:ext cx="4406264" cy="1005840"/>
              </a:xfrm>
              <a:prstGeom prst="rect">
                <a:avLst/>
              </a:prstGeom>
            </p:spPr>
            <p:txBody>
              <a:bodyPr anchor="ctr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spcBef>
                    <a:spcPts val="0"/>
                  </a:spcBef>
                  <a:spcAft>
                    <a:spcPts val="600"/>
                  </a:spcAft>
                  <a:buSzPct val="125000"/>
                  <a:buFont typeface="Wingdings" panose="05000000000000000000" pitchFamily="2" charset="2"/>
                  <a:buChar char="§"/>
                  <a:defRPr/>
                </a:pPr>
                <a:r>
                  <a:rPr lang="en-US" sz="1400" dirty="0" smtClean="0">
                    <a:solidFill>
                      <a:srgbClr val="00266B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Future industrial development projects and expansions</a:t>
                </a:r>
              </a:p>
              <a:p>
                <a:pPr lvl="0">
                  <a:spcBef>
                    <a:spcPts val="0"/>
                  </a:spcBef>
                  <a:spcAft>
                    <a:spcPts val="600"/>
                  </a:spcAft>
                  <a:buSzPct val="125000"/>
                  <a:buFont typeface="Wingdings" panose="05000000000000000000" pitchFamily="2" charset="2"/>
                  <a:buChar char="§"/>
                  <a:defRPr/>
                </a:pPr>
                <a:r>
                  <a:rPr lang="en-US" sz="1400" dirty="0" smtClean="0">
                    <a:solidFill>
                      <a:srgbClr val="00266B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Continue to develop our partnerships</a:t>
                </a:r>
              </a:p>
            </p:txBody>
          </p:sp>
        </p:grpSp>
      </p:grpSp>
      <p:sp>
        <p:nvSpPr>
          <p:cNvPr id="19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34627" y="6197606"/>
            <a:ext cx="7013973" cy="507995"/>
          </a:xfrm>
        </p:spPr>
        <p:txBody>
          <a:bodyPr>
            <a:noAutofit/>
          </a:bodyPr>
          <a:lstStyle/>
          <a:p>
            <a:pPr algn="ctr"/>
            <a:r>
              <a:rPr lang="en-US" sz="1600" b="1" i="1" dirty="0" smtClean="0">
                <a:solidFill>
                  <a:schemeClr val="accent3"/>
                </a:solidFill>
              </a:rPr>
              <a:t>Together we win!</a:t>
            </a:r>
            <a:endParaRPr lang="en-US" sz="1600" b="1" i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03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784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TM PPT template">
  <a:themeElements>
    <a:clrScheme name="CSX Brand PowerPoint">
      <a:dk1>
        <a:srgbClr val="00467F"/>
      </a:dk1>
      <a:lt1>
        <a:sysClr val="window" lastClr="FFFFFF"/>
      </a:lt1>
      <a:dk2>
        <a:srgbClr val="4D4F53"/>
      </a:dk2>
      <a:lt2>
        <a:srgbClr val="FFFFFF"/>
      </a:lt2>
      <a:accent1>
        <a:srgbClr val="5B9FE5"/>
      </a:accent1>
      <a:accent2>
        <a:srgbClr val="2F6BBD"/>
      </a:accent2>
      <a:accent3>
        <a:srgbClr val="FFD400"/>
      </a:accent3>
      <a:accent4>
        <a:srgbClr val="FFE45E"/>
      </a:accent4>
      <a:accent5>
        <a:srgbClr val="4D4F53"/>
      </a:accent5>
      <a:accent6>
        <a:srgbClr val="000000"/>
      </a:accent6>
      <a:hlink>
        <a:srgbClr val="5B9FE5"/>
      </a:hlink>
      <a:folHlink>
        <a:srgbClr val="00182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5">
    <a:dk1>
      <a:srgbClr val="161F28"/>
    </a:dk1>
    <a:lt1>
      <a:sysClr val="window" lastClr="FFFFFF"/>
    </a:lt1>
    <a:dk2>
      <a:srgbClr val="7F7F7F"/>
    </a:dk2>
    <a:lt2>
      <a:srgbClr val="FFFFFF"/>
    </a:lt2>
    <a:accent1>
      <a:srgbClr val="253544"/>
    </a:accent1>
    <a:accent2>
      <a:srgbClr val="BFBFBF"/>
    </a:accent2>
    <a:accent3>
      <a:srgbClr val="FFD400"/>
    </a:accent3>
    <a:accent4>
      <a:srgbClr val="5B9FE5"/>
    </a:accent4>
    <a:accent5>
      <a:srgbClr val="FFF4BE"/>
    </a:accent5>
    <a:accent6>
      <a:srgbClr val="00306C"/>
    </a:accent6>
    <a:hlink>
      <a:srgbClr val="5B9FE5"/>
    </a:hlink>
    <a:folHlink>
      <a:srgbClr val="00182E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SX Brand PowerPoint">
    <a:dk1>
      <a:srgbClr val="00467F"/>
    </a:dk1>
    <a:lt1>
      <a:sysClr val="window" lastClr="FFFFFF"/>
    </a:lt1>
    <a:dk2>
      <a:srgbClr val="4D4F53"/>
    </a:dk2>
    <a:lt2>
      <a:srgbClr val="FFFFFF"/>
    </a:lt2>
    <a:accent1>
      <a:srgbClr val="5B9FE5"/>
    </a:accent1>
    <a:accent2>
      <a:srgbClr val="2F6BBD"/>
    </a:accent2>
    <a:accent3>
      <a:srgbClr val="FFD400"/>
    </a:accent3>
    <a:accent4>
      <a:srgbClr val="FFE45E"/>
    </a:accent4>
    <a:accent5>
      <a:srgbClr val="4D4F53"/>
    </a:accent5>
    <a:accent6>
      <a:srgbClr val="000000"/>
    </a:accent6>
    <a:hlink>
      <a:srgbClr val="5B9FE5"/>
    </a:hlink>
    <a:folHlink>
      <a:srgbClr val="00182E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SX Brand PowerPoint">
    <a:dk1>
      <a:srgbClr val="00467F"/>
    </a:dk1>
    <a:lt1>
      <a:sysClr val="window" lastClr="FFFFFF"/>
    </a:lt1>
    <a:dk2>
      <a:srgbClr val="4D4F53"/>
    </a:dk2>
    <a:lt2>
      <a:srgbClr val="FFFFFF"/>
    </a:lt2>
    <a:accent1>
      <a:srgbClr val="5B9FE5"/>
    </a:accent1>
    <a:accent2>
      <a:srgbClr val="2F6BBD"/>
    </a:accent2>
    <a:accent3>
      <a:srgbClr val="FFD400"/>
    </a:accent3>
    <a:accent4>
      <a:srgbClr val="FFE45E"/>
    </a:accent4>
    <a:accent5>
      <a:srgbClr val="4D4F53"/>
    </a:accent5>
    <a:accent6>
      <a:srgbClr val="000000"/>
    </a:accent6>
    <a:hlink>
      <a:srgbClr val="5B9FE5"/>
    </a:hlink>
    <a:folHlink>
      <a:srgbClr val="00182E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CSX Brand PowerPoint">
    <a:dk1>
      <a:srgbClr val="00467F"/>
    </a:dk1>
    <a:lt1>
      <a:sysClr val="window" lastClr="FFFFFF"/>
    </a:lt1>
    <a:dk2>
      <a:srgbClr val="4D4F53"/>
    </a:dk2>
    <a:lt2>
      <a:srgbClr val="FFFFFF"/>
    </a:lt2>
    <a:accent1>
      <a:srgbClr val="5B9FE5"/>
    </a:accent1>
    <a:accent2>
      <a:srgbClr val="2F6BBD"/>
    </a:accent2>
    <a:accent3>
      <a:srgbClr val="FFD400"/>
    </a:accent3>
    <a:accent4>
      <a:srgbClr val="FFE45E"/>
    </a:accent4>
    <a:accent5>
      <a:srgbClr val="4D4F53"/>
    </a:accent5>
    <a:accent6>
      <a:srgbClr val="000000"/>
    </a:accent6>
    <a:hlink>
      <a:srgbClr val="5B9FE5"/>
    </a:hlink>
    <a:folHlink>
      <a:srgbClr val="00182E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CSX Brand PowerPoint">
    <a:dk1>
      <a:srgbClr val="00467F"/>
    </a:dk1>
    <a:lt1>
      <a:sysClr val="window" lastClr="FFFFFF"/>
    </a:lt1>
    <a:dk2>
      <a:srgbClr val="4D4F53"/>
    </a:dk2>
    <a:lt2>
      <a:srgbClr val="FFFFFF"/>
    </a:lt2>
    <a:accent1>
      <a:srgbClr val="5B9FE5"/>
    </a:accent1>
    <a:accent2>
      <a:srgbClr val="2F6BBD"/>
    </a:accent2>
    <a:accent3>
      <a:srgbClr val="FFD400"/>
    </a:accent3>
    <a:accent4>
      <a:srgbClr val="FFE45E"/>
    </a:accent4>
    <a:accent5>
      <a:srgbClr val="4D4F53"/>
    </a:accent5>
    <a:accent6>
      <a:srgbClr val="000000"/>
    </a:accent6>
    <a:hlink>
      <a:srgbClr val="5B9FE5"/>
    </a:hlink>
    <a:folHlink>
      <a:srgbClr val="00182E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HTM PPT template</Template>
  <TotalTime>20349</TotalTime>
  <Words>324</Words>
  <Application>Microsoft Office PowerPoint</Application>
  <PresentationFormat>On-screen Show (4:3)</PresentationFormat>
  <Paragraphs>95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HelveticaNeueLT Std Lt</vt:lpstr>
      <vt:lpstr>Wingdings</vt:lpstr>
      <vt:lpstr>HTM PPT template</vt:lpstr>
      <vt:lpstr>Growth through service</vt:lpstr>
      <vt:lpstr>Background </vt:lpstr>
      <vt:lpstr>PowerPoint Presentation</vt:lpstr>
      <vt:lpstr>2019 Q1 Results</vt:lpstr>
      <vt:lpstr>PowerPoint Presentation</vt:lpstr>
      <vt:lpstr>Growth through service 2019 q1</vt:lpstr>
      <vt:lpstr>PowerPoint Presentation</vt:lpstr>
      <vt:lpstr>PowerPoint Presentation</vt:lpstr>
    </vt:vector>
  </TitlesOfParts>
  <Company>CSX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D8525</dc:creator>
  <cp:lastModifiedBy>Ryan C Georgoff</cp:lastModifiedBy>
  <cp:revision>185</cp:revision>
  <cp:lastPrinted>2019-05-07T13:28:55Z</cp:lastPrinted>
  <dcterms:created xsi:type="dcterms:W3CDTF">2015-03-12T17:41:27Z</dcterms:created>
  <dcterms:modified xsi:type="dcterms:W3CDTF">2019-09-03T09:56:12Z</dcterms:modified>
</cp:coreProperties>
</file>